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62" r:id="rId4"/>
    <p:sldId id="263" r:id="rId5"/>
    <p:sldId id="264" r:id="rId6"/>
    <p:sldId id="265" r:id="rId7"/>
    <p:sldId id="266" r:id="rId8"/>
    <p:sldId id="267" r:id="rId9"/>
    <p:sldId id="268" r:id="rId10"/>
    <p:sldId id="269" r:id="rId11"/>
    <p:sldId id="258" r:id="rId12"/>
    <p:sldId id="270" r:id="rId13"/>
    <p:sldId id="271" r:id="rId14"/>
    <p:sldId id="274" r:id="rId15"/>
    <p:sldId id="272" r:id="rId16"/>
    <p:sldId id="273" r:id="rId17"/>
    <p:sldId id="276" r:id="rId18"/>
    <p:sldId id="275" r:id="rId19"/>
    <p:sldId id="259" r:id="rId20"/>
    <p:sldId id="277" r:id="rId21"/>
    <p:sldId id="278" r:id="rId22"/>
    <p:sldId id="279" r:id="rId23"/>
    <p:sldId id="280" r:id="rId24"/>
    <p:sldId id="281" r:id="rId25"/>
    <p:sldId id="282" r:id="rId26"/>
    <p:sldId id="283" r:id="rId27"/>
    <p:sldId id="284" r:id="rId28"/>
    <p:sldId id="285" r:id="rId29"/>
    <p:sldId id="261" r:id="rId30"/>
    <p:sldId id="286" r:id="rId31"/>
    <p:sldId id="287" r:id="rId32"/>
    <p:sldId id="290"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Fife" initials="JF" lastIdx="1" clrIdx="0">
    <p:extLst>
      <p:ext uri="{19B8F6BF-5375-455C-9EA6-DF929625EA0E}">
        <p15:presenceInfo xmlns:p15="http://schemas.microsoft.com/office/powerpoint/2012/main" userId="S::jfife@uga.edu::9557f1ce-358d-4361-9e17-2794c60181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9" autoAdjust="0"/>
    <p:restoredTop sz="94660"/>
  </p:normalViewPr>
  <p:slideViewPr>
    <p:cSldViewPr snapToGrid="0">
      <p:cViewPr varScale="1">
        <p:scale>
          <a:sx n="111" d="100"/>
          <a:sy n="111"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1825A-EE0A-4AEE-BC3D-E5AEB47AD3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0F67782-2462-4E0D-A6BD-088EE806D356}">
      <dgm:prSet/>
      <dgm:spPr/>
      <dgm:t>
        <a:bodyPr/>
        <a:lstStyle/>
        <a:p>
          <a:r>
            <a:rPr lang="en-US"/>
            <a:t>Endocrine and Exocrine function</a:t>
          </a:r>
        </a:p>
      </dgm:t>
    </dgm:pt>
    <dgm:pt modelId="{F2EF169B-5F1B-4BD5-978F-F7D86F1BD9EC}" type="parTrans" cxnId="{38B088BD-002C-48A4-91C3-FDC53D50CC9C}">
      <dgm:prSet/>
      <dgm:spPr/>
      <dgm:t>
        <a:bodyPr/>
        <a:lstStyle/>
        <a:p>
          <a:endParaRPr lang="en-US"/>
        </a:p>
      </dgm:t>
    </dgm:pt>
    <dgm:pt modelId="{490ABD97-0014-4C4C-A1FC-DC2A49520DBD}" type="sibTrans" cxnId="{38B088BD-002C-48A4-91C3-FDC53D50CC9C}">
      <dgm:prSet/>
      <dgm:spPr/>
      <dgm:t>
        <a:bodyPr/>
        <a:lstStyle/>
        <a:p>
          <a:endParaRPr lang="en-US"/>
        </a:p>
      </dgm:t>
    </dgm:pt>
    <dgm:pt modelId="{933293E7-928B-494B-83CA-4EA49362CD5E}">
      <dgm:prSet/>
      <dgm:spPr/>
      <dgm:t>
        <a:bodyPr/>
        <a:lstStyle/>
        <a:p>
          <a:r>
            <a:rPr lang="en-US"/>
            <a:t>Pancreatic duct (with bile duct) drains into the ascending loop of the duodenum by a common papilla.</a:t>
          </a:r>
        </a:p>
      </dgm:t>
    </dgm:pt>
    <dgm:pt modelId="{42DCB740-C462-4A7E-81B7-E707C24421C0}" type="parTrans" cxnId="{7C46A3C6-2058-4B58-BEA5-E64EF1E05C56}">
      <dgm:prSet/>
      <dgm:spPr/>
      <dgm:t>
        <a:bodyPr/>
        <a:lstStyle/>
        <a:p>
          <a:endParaRPr lang="en-US"/>
        </a:p>
      </dgm:t>
    </dgm:pt>
    <dgm:pt modelId="{97093534-D4EA-4F25-923C-E651F25FA1B0}" type="sibTrans" cxnId="{7C46A3C6-2058-4B58-BEA5-E64EF1E05C56}">
      <dgm:prSet/>
      <dgm:spPr/>
      <dgm:t>
        <a:bodyPr/>
        <a:lstStyle/>
        <a:p>
          <a:endParaRPr lang="en-US"/>
        </a:p>
      </dgm:t>
    </dgm:pt>
    <dgm:pt modelId="{9F6EB8DF-C3EF-E54C-B42E-51C1E6BEA332}" type="pres">
      <dgm:prSet presAssocID="{2621825A-EE0A-4AEE-BC3D-E5AEB47AD3EF}" presName="linear" presStyleCnt="0">
        <dgm:presLayoutVars>
          <dgm:animLvl val="lvl"/>
          <dgm:resizeHandles val="exact"/>
        </dgm:presLayoutVars>
      </dgm:prSet>
      <dgm:spPr/>
    </dgm:pt>
    <dgm:pt modelId="{D6D14367-BFB8-4041-849C-707921230DD6}" type="pres">
      <dgm:prSet presAssocID="{A0F67782-2462-4E0D-A6BD-088EE806D356}" presName="parentText" presStyleLbl="node1" presStyleIdx="0" presStyleCnt="2">
        <dgm:presLayoutVars>
          <dgm:chMax val="0"/>
          <dgm:bulletEnabled val="1"/>
        </dgm:presLayoutVars>
      </dgm:prSet>
      <dgm:spPr/>
    </dgm:pt>
    <dgm:pt modelId="{686348B9-FE3F-D248-8C40-28CC84E3EF5D}" type="pres">
      <dgm:prSet presAssocID="{490ABD97-0014-4C4C-A1FC-DC2A49520DBD}" presName="spacer" presStyleCnt="0"/>
      <dgm:spPr/>
    </dgm:pt>
    <dgm:pt modelId="{84EF02CF-8019-2A46-8CF6-FD4343636531}" type="pres">
      <dgm:prSet presAssocID="{933293E7-928B-494B-83CA-4EA49362CD5E}" presName="parentText" presStyleLbl="node1" presStyleIdx="1" presStyleCnt="2">
        <dgm:presLayoutVars>
          <dgm:chMax val="0"/>
          <dgm:bulletEnabled val="1"/>
        </dgm:presLayoutVars>
      </dgm:prSet>
      <dgm:spPr/>
    </dgm:pt>
  </dgm:ptLst>
  <dgm:cxnLst>
    <dgm:cxn modelId="{097E9132-BC27-E24F-9A31-8CBA3A1A9701}" type="presOf" srcId="{933293E7-928B-494B-83CA-4EA49362CD5E}" destId="{84EF02CF-8019-2A46-8CF6-FD4343636531}" srcOrd="0" destOrd="0" presId="urn:microsoft.com/office/officeart/2005/8/layout/vList2"/>
    <dgm:cxn modelId="{917A0460-2CF1-3C4C-8731-3C431EC3CF40}" type="presOf" srcId="{2621825A-EE0A-4AEE-BC3D-E5AEB47AD3EF}" destId="{9F6EB8DF-C3EF-E54C-B42E-51C1E6BEA332}" srcOrd="0" destOrd="0" presId="urn:microsoft.com/office/officeart/2005/8/layout/vList2"/>
    <dgm:cxn modelId="{E66ADD69-102C-774F-959A-EC899A512505}" type="presOf" srcId="{A0F67782-2462-4E0D-A6BD-088EE806D356}" destId="{D6D14367-BFB8-4041-849C-707921230DD6}" srcOrd="0" destOrd="0" presId="urn:microsoft.com/office/officeart/2005/8/layout/vList2"/>
    <dgm:cxn modelId="{38B088BD-002C-48A4-91C3-FDC53D50CC9C}" srcId="{2621825A-EE0A-4AEE-BC3D-E5AEB47AD3EF}" destId="{A0F67782-2462-4E0D-A6BD-088EE806D356}" srcOrd="0" destOrd="0" parTransId="{F2EF169B-5F1B-4BD5-978F-F7D86F1BD9EC}" sibTransId="{490ABD97-0014-4C4C-A1FC-DC2A49520DBD}"/>
    <dgm:cxn modelId="{7C46A3C6-2058-4B58-BEA5-E64EF1E05C56}" srcId="{2621825A-EE0A-4AEE-BC3D-E5AEB47AD3EF}" destId="{933293E7-928B-494B-83CA-4EA49362CD5E}" srcOrd="1" destOrd="0" parTransId="{42DCB740-C462-4A7E-81B7-E707C24421C0}" sibTransId="{97093534-D4EA-4F25-923C-E651F25FA1B0}"/>
    <dgm:cxn modelId="{763F0F9A-5C32-2C41-8672-4869E1B6BFDD}" type="presParOf" srcId="{9F6EB8DF-C3EF-E54C-B42E-51C1E6BEA332}" destId="{D6D14367-BFB8-4041-849C-707921230DD6}" srcOrd="0" destOrd="0" presId="urn:microsoft.com/office/officeart/2005/8/layout/vList2"/>
    <dgm:cxn modelId="{E6D1CC0F-041A-7D4B-9269-28425F25D759}" type="presParOf" srcId="{9F6EB8DF-C3EF-E54C-B42E-51C1E6BEA332}" destId="{686348B9-FE3F-D248-8C40-28CC84E3EF5D}" srcOrd="1" destOrd="0" presId="urn:microsoft.com/office/officeart/2005/8/layout/vList2"/>
    <dgm:cxn modelId="{8280B3CC-3E32-E744-9222-86069A0163B6}" type="presParOf" srcId="{9F6EB8DF-C3EF-E54C-B42E-51C1E6BEA332}" destId="{84EF02CF-8019-2A46-8CF6-FD434363653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14367-BFB8-4041-849C-707921230DD6}">
      <dsp:nvSpPr>
        <dsp:cNvPr id="0" name=""/>
        <dsp:cNvSpPr/>
      </dsp:nvSpPr>
      <dsp:spPr>
        <a:xfrm>
          <a:off x="0" y="4654"/>
          <a:ext cx="8770938" cy="17748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Endocrine and Exocrine function</a:t>
          </a:r>
        </a:p>
      </dsp:txBody>
      <dsp:txXfrm>
        <a:off x="86643" y="91297"/>
        <a:ext cx="8597652" cy="1601604"/>
      </dsp:txXfrm>
    </dsp:sp>
    <dsp:sp modelId="{84EF02CF-8019-2A46-8CF6-FD4343636531}">
      <dsp:nvSpPr>
        <dsp:cNvPr id="0" name=""/>
        <dsp:cNvSpPr/>
      </dsp:nvSpPr>
      <dsp:spPr>
        <a:xfrm>
          <a:off x="0" y="1871705"/>
          <a:ext cx="8770938" cy="1774890"/>
        </a:xfrm>
        <a:prstGeom prst="roundRect">
          <a:avLst/>
        </a:prstGeom>
        <a:solidFill>
          <a:schemeClr val="accent2">
            <a:hueOff val="-133349"/>
            <a:satOff val="-100000"/>
            <a:lumOff val="-882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Pancreatic duct (with bile duct) drains into the ascending loop of the duodenum by a common papilla.</a:t>
          </a:r>
        </a:p>
      </dsp:txBody>
      <dsp:txXfrm>
        <a:off x="86643" y="1958348"/>
        <a:ext cx="8597652" cy="16016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F03DE-D81A-5745-9E93-CB854E8AB4C5}" type="datetimeFigureOut">
              <a:rPr lang="en-US" smtClean="0"/>
              <a:t>4/24/21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8303B-C991-1348-8F63-7401B27E2CDB}" type="slidenum">
              <a:rPr lang="en-US" smtClean="0"/>
              <a:t>‹#›</a:t>
            </a:fld>
            <a:endParaRPr lang="en-US"/>
          </a:p>
        </p:txBody>
      </p:sp>
    </p:spTree>
    <p:extLst>
      <p:ext uri="{BB962C8B-B14F-4D97-AF65-F5344CB8AC3E}">
        <p14:creationId xmlns:p14="http://schemas.microsoft.com/office/powerpoint/2010/main" val="10046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9881B1DA-A27E-4D4E-BBFD-7423457EAD85}" type="datetimeFigureOut">
              <a:rPr lang="en-US" smtClean="0"/>
              <a:t>4/24/21</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40CEEA75-8D04-4FCE-9EBD-B933791DBFAB}"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46608"/>
      </p:ext>
    </p:extLst>
  </p:cSld>
  <p:clrMapOvr>
    <a:masterClrMapping/>
  </p:clrMapOvr>
  <p:transition spd="med">
    <p:fade/>
  </p:transition>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4/24/21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80658730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9881B1DA-A27E-4D4E-BBFD-7423457EAD85}" type="datetimeFigureOut">
              <a:rPr lang="en-US" smtClean="0"/>
              <a:t>4/24/21</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40CEEA75-8D04-4FCE-9EBD-B933791DBFAB}"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46394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81B1DA-A27E-4D4E-BBFD-7423457EAD85}" type="datetimeFigureOut">
              <a:rPr lang="en-US" smtClean="0"/>
              <a:t>4/24/21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426323278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9881B1DA-A27E-4D4E-BBFD-7423457EAD85}" type="datetimeFigureOut">
              <a:rPr lang="en-US" smtClean="0"/>
              <a:t>4/24/21</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40CEEA75-8D04-4FCE-9EBD-B933791DBFAB}"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1438157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81B1DA-A27E-4D4E-BBFD-7423457EAD85}" type="datetimeFigureOut">
              <a:rPr lang="en-US" smtClean="0"/>
              <a:t>4/24/21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1374308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81B1DA-A27E-4D4E-BBFD-7423457EAD85}" type="datetimeFigureOut">
              <a:rPr lang="en-US" smtClean="0"/>
              <a:t>4/24/21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34069070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81B1DA-A27E-4D4E-BBFD-7423457EAD85}" type="datetimeFigureOut">
              <a:rPr lang="en-US" smtClean="0"/>
              <a:t>4/24/21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209499052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9881B1DA-A27E-4D4E-BBFD-7423457EAD85}" type="datetimeFigureOut">
              <a:rPr lang="en-US" smtClean="0"/>
              <a:t>4/24/21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CEEA75-8D04-4FCE-9EBD-B933791DBFAB}" type="slidenum">
              <a:rPr lang="en-US" smtClean="0"/>
              <a:t>‹#›</a:t>
            </a:fld>
            <a:endParaRPr lang="en-US"/>
          </a:p>
        </p:txBody>
      </p:sp>
    </p:spTree>
    <p:extLst>
      <p:ext uri="{BB962C8B-B14F-4D97-AF65-F5344CB8AC3E}">
        <p14:creationId xmlns:p14="http://schemas.microsoft.com/office/powerpoint/2010/main" val="3000204048"/>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9881B1DA-A27E-4D4E-BBFD-7423457EAD85}" type="datetimeFigureOut">
              <a:rPr lang="en-US" smtClean="0"/>
              <a:t>4/24/21</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1539720323"/>
      </p:ext>
    </p:extLst>
  </p:cSld>
  <p:clrMapOvr>
    <a:masterClrMapping/>
  </p:clrMapOvr>
  <p:transition spd="med">
    <p:fade/>
  </p:transition>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9881B1DA-A27E-4D4E-BBFD-7423457EAD85}" type="datetimeFigureOut">
              <a:rPr lang="en-US" smtClean="0"/>
              <a:t>4/24/21</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40CEEA75-8D04-4FCE-9EBD-B933791DBFAB}" type="slidenum">
              <a:rPr lang="en-US" smtClean="0"/>
              <a:t>‹#›</a:t>
            </a:fld>
            <a:endParaRPr lang="en-US"/>
          </a:p>
        </p:txBody>
      </p:sp>
    </p:spTree>
    <p:extLst>
      <p:ext uri="{BB962C8B-B14F-4D97-AF65-F5344CB8AC3E}">
        <p14:creationId xmlns:p14="http://schemas.microsoft.com/office/powerpoint/2010/main" val="232305044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9881B1DA-A27E-4D4E-BBFD-7423457EAD85}" type="datetimeFigureOut">
              <a:rPr lang="en-US" smtClean="0"/>
              <a:t>4/24/21</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40CEEA75-8D04-4FCE-9EBD-B933791DBFAB}"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380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n3BW6m1HyII?feature=oembed" TargetMode="Externa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4319" y="1989449"/>
            <a:ext cx="4423187" cy="2594124"/>
          </a:xfrm>
        </p:spPr>
        <p:txBody>
          <a:bodyPr>
            <a:normAutofit fontScale="90000"/>
          </a:bodyPr>
          <a:lstStyle/>
          <a:p>
            <a:r>
              <a:rPr lang="en-US" sz="4000" dirty="0"/>
              <a:t>POULTRY SCIENCE:</a:t>
            </a:r>
            <a:br>
              <a:rPr lang="en-US" sz="4000" dirty="0"/>
            </a:br>
            <a:r>
              <a:rPr lang="en-US" sz="4000" dirty="0"/>
              <a:t>Internal </a:t>
            </a:r>
            <a:br>
              <a:rPr lang="en-US" sz="4000" dirty="0"/>
            </a:br>
            <a:r>
              <a:rPr lang="en-US" sz="4000" dirty="0"/>
              <a:t>Anatomy</a:t>
            </a:r>
          </a:p>
        </p:txBody>
      </p:sp>
      <p:sp>
        <p:nvSpPr>
          <p:cNvPr id="3" name="Subtitle 2"/>
          <p:cNvSpPr>
            <a:spLocks noGrp="1"/>
          </p:cNvSpPr>
          <p:nvPr>
            <p:ph type="subTitle" idx="1"/>
          </p:nvPr>
        </p:nvSpPr>
        <p:spPr>
          <a:xfrm>
            <a:off x="7894320" y="4868551"/>
            <a:ext cx="3793678" cy="917361"/>
          </a:xfrm>
        </p:spPr>
        <p:txBody>
          <a:bodyPr>
            <a:normAutofit/>
          </a:bodyPr>
          <a:lstStyle/>
          <a:p>
            <a:r>
              <a:rPr lang="en-US" sz="2400" b="1" dirty="0">
                <a:latin typeface="+mj-lt"/>
              </a:rPr>
              <a:t>Unit 5</a:t>
            </a:r>
          </a:p>
        </p:txBody>
      </p:sp>
      <p:pic>
        <p:nvPicPr>
          <p:cNvPr id="5" name="Picture 4" descr="A picture containing red&#10;&#10;Description automatically generated">
            <a:extLst>
              <a:ext uri="{FF2B5EF4-FFF2-40B4-BE49-F238E27FC236}">
                <a16:creationId xmlns:a16="http://schemas.microsoft.com/office/drawing/2014/main" id="{F7CAEC82-4A42-7E42-9158-471C95E3BC5F}"/>
              </a:ext>
            </a:extLst>
          </p:cNvPr>
          <p:cNvPicPr>
            <a:picLocks noChangeAspect="1"/>
          </p:cNvPicPr>
          <p:nvPr/>
        </p:nvPicPr>
        <p:blipFill>
          <a:blip r:embed="rId2"/>
          <a:stretch>
            <a:fillRect/>
          </a:stretch>
        </p:blipFill>
        <p:spPr>
          <a:xfrm>
            <a:off x="7766852" y="770097"/>
            <a:ext cx="3888528" cy="973386"/>
          </a:xfrm>
          <a:prstGeom prst="rect">
            <a:avLst/>
          </a:prstGeom>
        </p:spPr>
      </p:pic>
    </p:spTree>
    <p:extLst>
      <p:ext uri="{BB962C8B-B14F-4D97-AF65-F5344CB8AC3E}">
        <p14:creationId xmlns:p14="http://schemas.microsoft.com/office/powerpoint/2010/main" val="118490559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Classification of Bones</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fontScale="77500" lnSpcReduction="20000"/>
          </a:bodyPr>
          <a:lstStyle/>
          <a:p>
            <a:pPr marL="0" indent="0">
              <a:buNone/>
            </a:pPr>
            <a:r>
              <a:rPr lang="en-US" b="1" u="sng" dirty="0"/>
              <a:t>Long Bones</a:t>
            </a:r>
          </a:p>
          <a:p>
            <a:r>
              <a:rPr lang="en-US" dirty="0"/>
              <a:t>i.e. arm and leg bones</a:t>
            </a:r>
          </a:p>
          <a:p>
            <a:r>
              <a:rPr lang="en-US" dirty="0"/>
              <a:t>Usually have a central hollow region (diaphysis) linked to specialized ends (epiphysis)</a:t>
            </a:r>
          </a:p>
          <a:p>
            <a:pPr marL="0" indent="0">
              <a:buNone/>
            </a:pPr>
            <a:r>
              <a:rPr lang="en-US" b="1" u="sng" dirty="0"/>
              <a:t>Short Bones</a:t>
            </a:r>
          </a:p>
          <a:p>
            <a:r>
              <a:rPr lang="en-US" dirty="0"/>
              <a:t>i.e. wrists, ankles, carpals, and tarsals</a:t>
            </a:r>
          </a:p>
          <a:p>
            <a:r>
              <a:rPr lang="en-US" dirty="0"/>
              <a:t>They do not have a shaft, and do not increase dramatically in size</a:t>
            </a:r>
          </a:p>
          <a:p>
            <a:pPr marL="0" indent="0">
              <a:buNone/>
            </a:pPr>
            <a:r>
              <a:rPr lang="en-US" b="1" u="sng" dirty="0"/>
              <a:t>Flat Bones</a:t>
            </a:r>
          </a:p>
          <a:p>
            <a:r>
              <a:rPr lang="en-US" dirty="0"/>
              <a:t>i.e. ribs, skull, scapula</a:t>
            </a:r>
          </a:p>
          <a:p>
            <a:r>
              <a:rPr lang="en-US" dirty="0"/>
              <a:t>No shafts: spongey bone with layers of compact bone.</a:t>
            </a:r>
          </a:p>
          <a:p>
            <a:pPr marL="0" indent="0">
              <a:buNone/>
            </a:pPr>
            <a:r>
              <a:rPr lang="en-US" b="1" u="sng" dirty="0"/>
              <a:t>Irregular Bones</a:t>
            </a:r>
          </a:p>
          <a:p>
            <a:r>
              <a:rPr lang="en-US" dirty="0"/>
              <a:t>i.e. vertebrae</a:t>
            </a:r>
          </a:p>
          <a:p>
            <a:r>
              <a:rPr lang="en-US" dirty="0"/>
              <a:t>Bones that don’t fit other categories</a:t>
            </a:r>
          </a:p>
        </p:txBody>
      </p:sp>
    </p:spTree>
    <p:extLst>
      <p:ext uri="{BB962C8B-B14F-4D97-AF65-F5344CB8AC3E}">
        <p14:creationId xmlns:p14="http://schemas.microsoft.com/office/powerpoint/2010/main" val="395503070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2</a:t>
            </a:r>
          </a:p>
          <a:p>
            <a:r>
              <a:rPr lang="en-US" i="1" dirty="0"/>
              <a:t>Muscular System</a:t>
            </a:r>
          </a:p>
        </p:txBody>
      </p:sp>
    </p:spTree>
    <p:extLst>
      <p:ext uri="{BB962C8B-B14F-4D97-AF65-F5344CB8AC3E}">
        <p14:creationId xmlns:p14="http://schemas.microsoft.com/office/powerpoint/2010/main" val="14743797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187-CB60-2948-8197-9AB6988B4A9D}"/>
              </a:ext>
            </a:extLst>
          </p:cNvPr>
          <p:cNvSpPr>
            <a:spLocks noGrp="1"/>
          </p:cNvSpPr>
          <p:nvPr>
            <p:ph type="title"/>
          </p:nvPr>
        </p:nvSpPr>
        <p:spPr/>
        <p:txBody>
          <a:bodyPr/>
          <a:lstStyle/>
          <a:p>
            <a:r>
              <a:rPr lang="en-US" dirty="0"/>
              <a:t>Just What Do Muscles Do, Exactly?</a:t>
            </a:r>
          </a:p>
        </p:txBody>
      </p:sp>
      <p:sp>
        <p:nvSpPr>
          <p:cNvPr id="3" name="Content Placeholder 2">
            <a:extLst>
              <a:ext uri="{FF2B5EF4-FFF2-40B4-BE49-F238E27FC236}">
                <a16:creationId xmlns:a16="http://schemas.microsoft.com/office/drawing/2014/main" id="{5C403E72-FA29-494E-AB20-AA22BF86F3C2}"/>
              </a:ext>
            </a:extLst>
          </p:cNvPr>
          <p:cNvSpPr>
            <a:spLocks noGrp="1"/>
          </p:cNvSpPr>
          <p:nvPr>
            <p:ph idx="1"/>
          </p:nvPr>
        </p:nvSpPr>
        <p:spPr/>
        <p:txBody>
          <a:bodyPr/>
          <a:lstStyle/>
          <a:p>
            <a:pPr marL="457200" indent="-457200">
              <a:buFont typeface="+mj-lt"/>
              <a:buAutoNum type="arabicPeriod"/>
            </a:pPr>
            <a:r>
              <a:rPr lang="en-US" sz="2400" b="1" u="sng" dirty="0"/>
              <a:t>Movement</a:t>
            </a:r>
            <a:r>
              <a:rPr lang="en-US" sz="2400" dirty="0"/>
              <a:t> – muscles work individually or in pairs</a:t>
            </a:r>
          </a:p>
          <a:p>
            <a:pPr marL="457200" indent="-457200">
              <a:buFont typeface="+mj-lt"/>
              <a:buAutoNum type="arabicPeriod"/>
            </a:pPr>
            <a:r>
              <a:rPr lang="en-US" sz="2400" b="1" u="sng" dirty="0"/>
              <a:t>Heat</a:t>
            </a:r>
            <a:r>
              <a:rPr lang="en-US" sz="2400" dirty="0"/>
              <a:t> – regulate body temperature</a:t>
            </a:r>
          </a:p>
          <a:p>
            <a:pPr marL="457200" indent="-457200">
              <a:buFont typeface="+mj-lt"/>
              <a:buAutoNum type="arabicPeriod"/>
            </a:pPr>
            <a:r>
              <a:rPr lang="en-US" sz="2400" b="1" u="sng" dirty="0"/>
              <a:t>Shape and Form</a:t>
            </a:r>
            <a:r>
              <a:rPr lang="en-US" sz="2400" dirty="0"/>
              <a:t> – surround, cover, and protect the bones, organs</a:t>
            </a:r>
            <a:r>
              <a:rPr lang="en-US" dirty="0"/>
              <a:t>, etc.</a:t>
            </a:r>
          </a:p>
        </p:txBody>
      </p:sp>
    </p:spTree>
    <p:extLst>
      <p:ext uri="{BB962C8B-B14F-4D97-AF65-F5344CB8AC3E}">
        <p14:creationId xmlns:p14="http://schemas.microsoft.com/office/powerpoint/2010/main" val="346236998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187-CB60-2948-8197-9AB6988B4A9D}"/>
              </a:ext>
            </a:extLst>
          </p:cNvPr>
          <p:cNvSpPr>
            <a:spLocks noGrp="1"/>
          </p:cNvSpPr>
          <p:nvPr>
            <p:ph type="title"/>
          </p:nvPr>
        </p:nvSpPr>
        <p:spPr>
          <a:xfrm>
            <a:off x="2933700" y="1163781"/>
            <a:ext cx="8770571" cy="965279"/>
          </a:xfrm>
        </p:spPr>
        <p:txBody>
          <a:bodyPr/>
          <a:lstStyle/>
          <a:p>
            <a:r>
              <a:rPr lang="en-US" dirty="0"/>
              <a:t>Types of Muscles</a:t>
            </a:r>
          </a:p>
        </p:txBody>
      </p:sp>
      <p:sp>
        <p:nvSpPr>
          <p:cNvPr id="3" name="Content Placeholder 2">
            <a:extLst>
              <a:ext uri="{FF2B5EF4-FFF2-40B4-BE49-F238E27FC236}">
                <a16:creationId xmlns:a16="http://schemas.microsoft.com/office/drawing/2014/main" id="{5C403E72-FA29-494E-AB20-AA22BF86F3C2}"/>
              </a:ext>
            </a:extLst>
          </p:cNvPr>
          <p:cNvSpPr>
            <a:spLocks noGrp="1"/>
          </p:cNvSpPr>
          <p:nvPr>
            <p:ph idx="1"/>
          </p:nvPr>
        </p:nvSpPr>
        <p:spPr/>
        <p:txBody>
          <a:bodyPr/>
          <a:lstStyle/>
          <a:p>
            <a:pPr marL="457200" indent="-457200">
              <a:buFont typeface="+mj-lt"/>
              <a:buAutoNum type="arabicPeriod"/>
            </a:pPr>
            <a:r>
              <a:rPr lang="en-US" sz="2400" b="1" u="sng" dirty="0"/>
              <a:t>Smooth</a:t>
            </a:r>
            <a:r>
              <a:rPr lang="en-US" sz="2400" dirty="0"/>
              <a:t> – blood vessels, gizzard, intestines, organs, reproductive tract. Controlled by the </a:t>
            </a:r>
            <a:r>
              <a:rPr lang="en-US" sz="2400" b="1" i="1" dirty="0"/>
              <a:t>Autonomic Nervous System </a:t>
            </a:r>
            <a:r>
              <a:rPr lang="en-US" sz="2400" dirty="0"/>
              <a:t>(ANS).</a:t>
            </a:r>
          </a:p>
          <a:p>
            <a:pPr marL="457200" indent="-457200">
              <a:buFont typeface="+mj-lt"/>
              <a:buAutoNum type="arabicPeriod"/>
            </a:pPr>
            <a:r>
              <a:rPr lang="en-US" sz="2400" b="1" u="sng" dirty="0"/>
              <a:t>Cardiac</a:t>
            </a:r>
            <a:r>
              <a:rPr lang="en-US" sz="2400" dirty="0"/>
              <a:t> – specialized heart muscle</a:t>
            </a:r>
          </a:p>
          <a:p>
            <a:pPr marL="457200" indent="-457200">
              <a:buFont typeface="+mj-lt"/>
              <a:buAutoNum type="arabicPeriod"/>
            </a:pPr>
            <a:r>
              <a:rPr lang="en-US" sz="2400" b="1" u="sng" dirty="0"/>
              <a:t>Skeletal (striated)</a:t>
            </a:r>
            <a:r>
              <a:rPr lang="en-US" sz="2400" b="1" dirty="0"/>
              <a:t> </a:t>
            </a:r>
            <a:r>
              <a:rPr lang="en-US" sz="2400" dirty="0"/>
              <a:t>– muscle responsible for voluntary movement and body shape. Attached to bones by tendons.</a:t>
            </a:r>
          </a:p>
          <a:p>
            <a:pPr lvl="1"/>
            <a:r>
              <a:rPr lang="en-US" dirty="0"/>
              <a:t>This is the meat we eat! </a:t>
            </a:r>
          </a:p>
        </p:txBody>
      </p:sp>
    </p:spTree>
    <p:extLst>
      <p:ext uri="{BB962C8B-B14F-4D97-AF65-F5344CB8AC3E}">
        <p14:creationId xmlns:p14="http://schemas.microsoft.com/office/powerpoint/2010/main" val="356035009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7852528" y="568345"/>
            <a:ext cx="3851743" cy="1560716"/>
          </a:xfrm>
        </p:spPr>
        <p:txBody>
          <a:bodyPr>
            <a:normAutofit/>
          </a:bodyPr>
          <a:lstStyle/>
          <a:p>
            <a:r>
              <a:rPr lang="en-US" dirty="0"/>
              <a:t>Taking Flight!</a:t>
            </a:r>
          </a:p>
        </p:txBody>
      </p:sp>
      <p:pic>
        <p:nvPicPr>
          <p:cNvPr id="7" name="Content Placeholder 6" descr="A picture containing drawing&#10;&#10;Description automatically generated">
            <a:extLst>
              <a:ext uri="{FF2B5EF4-FFF2-40B4-BE49-F238E27FC236}">
                <a16:creationId xmlns:a16="http://schemas.microsoft.com/office/drawing/2014/main" id="{C19B55E2-0415-A14F-A2AD-E510B569B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17" y="703436"/>
            <a:ext cx="7391362" cy="5451127"/>
          </a:xfrm>
          <a:prstGeom prst="rect">
            <a:avLst/>
          </a:prstGeom>
        </p:spPr>
      </p:pic>
      <p:cxnSp>
        <p:nvCxnSpPr>
          <p:cNvPr id="16" name="Straight Connector 15">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7970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2933700" y="1199407"/>
            <a:ext cx="8770571" cy="929653"/>
          </a:xfrm>
        </p:spPr>
        <p:txBody>
          <a:bodyPr/>
          <a:lstStyle/>
          <a:p>
            <a:r>
              <a:rPr lang="en-US" dirty="0"/>
              <a:t>Taking Flight!</a:t>
            </a:r>
          </a:p>
        </p:txBody>
      </p:sp>
      <p:pic>
        <p:nvPicPr>
          <p:cNvPr id="5" name="Content Placeholder 4" descr="A close up of a map&#10;&#10;Description automatically generated">
            <a:extLst>
              <a:ext uri="{FF2B5EF4-FFF2-40B4-BE49-F238E27FC236}">
                <a16:creationId xmlns:a16="http://schemas.microsoft.com/office/drawing/2014/main" id="{CECE1AFB-92BB-1A40-8994-FE8217C1A4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3376" y="2319647"/>
            <a:ext cx="9510772" cy="4357358"/>
          </a:xfrm>
        </p:spPr>
      </p:pic>
    </p:spTree>
    <p:extLst>
      <p:ext uri="{BB962C8B-B14F-4D97-AF65-F5344CB8AC3E}">
        <p14:creationId xmlns:p14="http://schemas.microsoft.com/office/powerpoint/2010/main" val="362727101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FD550C1-A5AE-4DF5-BF84-F5CFF5D4A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559726-B218-4B4A-8AED-CAD7DC704F87}"/>
              </a:ext>
            </a:extLst>
          </p:cNvPr>
          <p:cNvSpPr>
            <a:spLocks noGrp="1"/>
          </p:cNvSpPr>
          <p:nvPr>
            <p:ph type="title"/>
          </p:nvPr>
        </p:nvSpPr>
        <p:spPr>
          <a:xfrm>
            <a:off x="6400800" y="1263535"/>
            <a:ext cx="5303471" cy="865525"/>
          </a:xfrm>
        </p:spPr>
        <p:txBody>
          <a:bodyPr>
            <a:normAutofit/>
          </a:bodyPr>
          <a:lstStyle/>
          <a:p>
            <a:pPr algn="ctr"/>
            <a:r>
              <a:rPr lang="en-US" sz="4000" dirty="0"/>
              <a:t>Taking Flight!</a:t>
            </a:r>
          </a:p>
        </p:txBody>
      </p:sp>
      <p:pic>
        <p:nvPicPr>
          <p:cNvPr id="7" name="Content Placeholder 6" descr="A picture containing food, table, sitting, hot&#10;&#10;Description automatically generated">
            <a:extLst>
              <a:ext uri="{FF2B5EF4-FFF2-40B4-BE49-F238E27FC236}">
                <a16:creationId xmlns:a16="http://schemas.microsoft.com/office/drawing/2014/main" id="{9EA465A3-C7CF-594F-A725-BB17B699D575}"/>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6219088" y="2343620"/>
            <a:ext cx="5666894" cy="4252869"/>
          </a:xfrm>
          <a:prstGeom prst="rect">
            <a:avLst/>
          </a:prstGeom>
        </p:spPr>
      </p:pic>
      <p:cxnSp>
        <p:nvCxnSpPr>
          <p:cNvPr id="16" name="Straight Connector 15">
            <a:extLst>
              <a:ext uri="{FF2B5EF4-FFF2-40B4-BE49-F238E27FC236}">
                <a16:creationId xmlns:a16="http://schemas.microsoft.com/office/drawing/2014/main" id="{5C481BAB-91E4-4BC8-8BB2-F825EC27E3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ectoralis minor.MOV" descr="pectoralis minor.MOV">
            <a:hlinkClick r:id="" action="ppaction://media"/>
            <a:extLst>
              <a:ext uri="{FF2B5EF4-FFF2-40B4-BE49-F238E27FC236}">
                <a16:creationId xmlns:a16="http://schemas.microsoft.com/office/drawing/2014/main" id="{27E3866E-A33C-7344-AC3C-1414009970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43384" y="193633"/>
            <a:ext cx="3640491" cy="6470734"/>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350133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0591B0-987B-B244-954A-6F8D5F377014}"/>
              </a:ext>
            </a:extLst>
          </p:cNvPr>
          <p:cNvSpPr>
            <a:spLocks noGrp="1"/>
          </p:cNvSpPr>
          <p:nvPr>
            <p:ph type="title"/>
          </p:nvPr>
        </p:nvSpPr>
        <p:spPr>
          <a:xfrm>
            <a:off x="4949072" y="724395"/>
            <a:ext cx="6755199" cy="1404665"/>
          </a:xfrm>
        </p:spPr>
        <p:txBody>
          <a:bodyPr>
            <a:normAutofit fontScale="90000"/>
          </a:bodyPr>
          <a:lstStyle/>
          <a:p>
            <a:r>
              <a:rPr lang="en-US" dirty="0"/>
              <a:t>The Great Debate:</a:t>
            </a:r>
            <a:br>
              <a:rPr lang="en-US" dirty="0"/>
            </a:br>
            <a:r>
              <a:rPr lang="en-US" dirty="0"/>
              <a:t>Dark Meat vs. White Meat</a:t>
            </a:r>
          </a:p>
        </p:txBody>
      </p:sp>
      <p:pic>
        <p:nvPicPr>
          <p:cNvPr id="5" name="Picture 4" descr="A bird standing in front of a white background&#10;&#10;Description automatically generated">
            <a:extLst>
              <a:ext uri="{FF2B5EF4-FFF2-40B4-BE49-F238E27FC236}">
                <a16:creationId xmlns:a16="http://schemas.microsoft.com/office/drawing/2014/main" id="{E2A920F2-D4B1-ED41-8577-4FD400A92C13}"/>
              </a:ext>
            </a:extLst>
          </p:cNvPr>
          <p:cNvPicPr>
            <a:picLocks noChangeAspect="1"/>
          </p:cNvPicPr>
          <p:nvPr/>
        </p:nvPicPr>
        <p:blipFill rotWithShape="1">
          <a:blip r:embed="rId2">
            <a:extLst>
              <a:ext uri="{28A0092B-C50C-407E-A947-70E740481C1C}">
                <a14:useLocalDpi xmlns:a14="http://schemas.microsoft.com/office/drawing/2010/main" val="0"/>
              </a:ext>
            </a:extLst>
          </a:blip>
          <a:srcRect r="11338" b="2"/>
          <a:stretch/>
        </p:blipFill>
        <p:spPr>
          <a:xfrm rot="21449976">
            <a:off x="633999" y="640081"/>
            <a:ext cx="4001315" cy="5340702"/>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B319A1-1485-F94D-A4AE-E21C3F3812DA}"/>
              </a:ext>
            </a:extLst>
          </p:cNvPr>
          <p:cNvSpPr>
            <a:spLocks noGrp="1"/>
          </p:cNvSpPr>
          <p:nvPr>
            <p:ph idx="1"/>
          </p:nvPr>
        </p:nvSpPr>
        <p:spPr>
          <a:xfrm>
            <a:off x="4949072" y="2438399"/>
            <a:ext cx="6755199" cy="4211780"/>
          </a:xfrm>
        </p:spPr>
        <p:txBody>
          <a:bodyPr>
            <a:normAutofit/>
          </a:bodyPr>
          <a:lstStyle/>
          <a:p>
            <a:pPr marL="0" indent="0" algn="ctr">
              <a:buNone/>
            </a:pPr>
            <a:r>
              <a:rPr lang="en-US" b="1" dirty="0"/>
              <a:t>Chicken &amp; Turkeys = primarily ground dwelling birds</a:t>
            </a:r>
          </a:p>
          <a:p>
            <a:pPr marL="0" indent="0">
              <a:buNone/>
            </a:pPr>
            <a:endParaRPr lang="en-US" b="1" dirty="0"/>
          </a:p>
          <a:p>
            <a:r>
              <a:rPr lang="en-US" u="sng" dirty="0"/>
              <a:t>White Meat</a:t>
            </a:r>
            <a:r>
              <a:rPr lang="en-US" dirty="0"/>
              <a:t> – flight muscles, short bursts of movement, less myoglobin, fewer blood vessels, less fat, and less color</a:t>
            </a:r>
          </a:p>
          <a:p>
            <a:r>
              <a:rPr lang="en-US" u="sng" dirty="0"/>
              <a:t>Dark Meat</a:t>
            </a:r>
            <a:r>
              <a:rPr lang="en-US" dirty="0"/>
              <a:t> – leg muscles, longer usage, more continuous usage, more myoglobin, more blood vessels, more fat, and more color</a:t>
            </a:r>
          </a:p>
          <a:p>
            <a:pPr marL="0" indent="0">
              <a:buNone/>
            </a:pPr>
            <a:endParaRPr lang="en-US" dirty="0"/>
          </a:p>
          <a:p>
            <a:pPr marL="0" indent="0" algn="ctr">
              <a:buNone/>
            </a:pPr>
            <a:r>
              <a:rPr lang="en-US" b="1" u="sng" dirty="0"/>
              <a:t>Myoglobin</a:t>
            </a:r>
            <a:r>
              <a:rPr lang="en-US" dirty="0"/>
              <a:t> – iron- and oxygen-binding protein found in muscle tissue</a:t>
            </a:r>
          </a:p>
        </p:txBody>
      </p:sp>
    </p:spTree>
    <p:extLst>
      <p:ext uri="{BB962C8B-B14F-4D97-AF65-F5344CB8AC3E}">
        <p14:creationId xmlns:p14="http://schemas.microsoft.com/office/powerpoint/2010/main" val="219125747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91B0-987B-B244-954A-6F8D5F377014}"/>
              </a:ext>
            </a:extLst>
          </p:cNvPr>
          <p:cNvSpPr>
            <a:spLocks noGrp="1"/>
          </p:cNvSpPr>
          <p:nvPr>
            <p:ph type="title"/>
          </p:nvPr>
        </p:nvSpPr>
        <p:spPr>
          <a:xfrm>
            <a:off x="2933700" y="1211283"/>
            <a:ext cx="8770571" cy="917778"/>
          </a:xfrm>
        </p:spPr>
        <p:txBody>
          <a:bodyPr/>
          <a:lstStyle/>
          <a:p>
            <a:r>
              <a:rPr lang="en-US" dirty="0"/>
              <a:t>Fun Fowl Facts: Avian Muscles</a:t>
            </a:r>
          </a:p>
        </p:txBody>
      </p:sp>
      <p:sp>
        <p:nvSpPr>
          <p:cNvPr id="3" name="Content Placeholder 2">
            <a:extLst>
              <a:ext uri="{FF2B5EF4-FFF2-40B4-BE49-F238E27FC236}">
                <a16:creationId xmlns:a16="http://schemas.microsoft.com/office/drawing/2014/main" id="{74B319A1-1485-F94D-A4AE-E21C3F3812DA}"/>
              </a:ext>
            </a:extLst>
          </p:cNvPr>
          <p:cNvSpPr>
            <a:spLocks noGrp="1"/>
          </p:cNvSpPr>
          <p:nvPr>
            <p:ph idx="1"/>
          </p:nvPr>
        </p:nvSpPr>
        <p:spPr>
          <a:xfrm>
            <a:off x="2933700" y="2438400"/>
            <a:ext cx="8770571" cy="4104904"/>
          </a:xfrm>
        </p:spPr>
        <p:txBody>
          <a:bodyPr>
            <a:normAutofit lnSpcReduction="10000"/>
          </a:bodyPr>
          <a:lstStyle/>
          <a:p>
            <a:r>
              <a:rPr lang="en-US" sz="2800" dirty="0"/>
              <a:t>Muscles and tendons of feet automatically lock when the bird bends their legs, allowing it to sleep while perched.</a:t>
            </a:r>
          </a:p>
          <a:p>
            <a:r>
              <a:rPr lang="en-US" sz="2800" dirty="0"/>
              <a:t>Birds don’t have diaphragms. They must use muscles to both inhale and exhale. </a:t>
            </a:r>
          </a:p>
          <a:p>
            <a:r>
              <a:rPr lang="en-US" sz="2800" dirty="0"/>
              <a:t>Dermal muscles allow the feathers to be fluffed up or smoothed down.</a:t>
            </a:r>
          </a:p>
          <a:p>
            <a:r>
              <a:rPr lang="en-US" sz="2800" dirty="0"/>
              <a:t>A specialized hatching muscle helps embryo break out of its shell!</a:t>
            </a:r>
          </a:p>
        </p:txBody>
      </p:sp>
    </p:spTree>
    <p:extLst>
      <p:ext uri="{BB962C8B-B14F-4D97-AF65-F5344CB8AC3E}">
        <p14:creationId xmlns:p14="http://schemas.microsoft.com/office/powerpoint/2010/main" val="50096811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3</a:t>
            </a:r>
          </a:p>
          <a:p>
            <a:r>
              <a:rPr lang="en-US" i="1" dirty="0"/>
              <a:t>Circulatory System</a:t>
            </a:r>
          </a:p>
        </p:txBody>
      </p:sp>
    </p:spTree>
    <p:extLst>
      <p:ext uri="{BB962C8B-B14F-4D97-AF65-F5344CB8AC3E}">
        <p14:creationId xmlns:p14="http://schemas.microsoft.com/office/powerpoint/2010/main" val="54539563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1</a:t>
            </a:r>
          </a:p>
          <a:p>
            <a:r>
              <a:rPr lang="en-US" i="1" dirty="0"/>
              <a:t>Skeletal System</a:t>
            </a:r>
          </a:p>
        </p:txBody>
      </p:sp>
    </p:spTree>
    <p:extLst>
      <p:ext uri="{BB962C8B-B14F-4D97-AF65-F5344CB8AC3E}">
        <p14:creationId xmlns:p14="http://schemas.microsoft.com/office/powerpoint/2010/main" val="425033769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FA8781-E670-3542-B2F6-D3D2F52CF8BD}"/>
              </a:ext>
            </a:extLst>
          </p:cNvPr>
          <p:cNvSpPr>
            <a:spLocks noGrp="1"/>
          </p:cNvSpPr>
          <p:nvPr>
            <p:ph type="title"/>
          </p:nvPr>
        </p:nvSpPr>
        <p:spPr>
          <a:xfrm>
            <a:off x="3924300" y="1147155"/>
            <a:ext cx="7779971" cy="981905"/>
          </a:xfrm>
        </p:spPr>
        <p:txBody>
          <a:bodyPr>
            <a:normAutofit/>
          </a:bodyPr>
          <a:lstStyle/>
          <a:p>
            <a:r>
              <a:rPr lang="en-US" dirty="0"/>
              <a:t>Avian Physiology</a:t>
            </a:r>
          </a:p>
        </p:txBody>
      </p:sp>
      <p:pic>
        <p:nvPicPr>
          <p:cNvPr id="5" name="Picture 4" descr="A close up of a flower&#10;&#10;Description automatically generated">
            <a:extLst>
              <a:ext uri="{FF2B5EF4-FFF2-40B4-BE49-F238E27FC236}">
                <a16:creationId xmlns:a16="http://schemas.microsoft.com/office/drawing/2014/main" id="{8394D625-9ED0-E74D-B13D-B0B273171361}"/>
              </a:ext>
            </a:extLst>
          </p:cNvPr>
          <p:cNvPicPr>
            <a:picLocks noChangeAspect="1"/>
          </p:cNvPicPr>
          <p:nvPr/>
        </p:nvPicPr>
        <p:blipFill rotWithShape="1">
          <a:blip r:embed="rId2">
            <a:extLst>
              <a:ext uri="{28A0092B-C50C-407E-A947-70E740481C1C}">
                <a14:useLocalDpi xmlns:a14="http://schemas.microsoft.com/office/drawing/2010/main" val="0"/>
              </a:ext>
            </a:extLst>
          </a:blip>
          <a:srcRect l="36752" r="-2" b="-2"/>
          <a:stretch/>
        </p:blipFill>
        <p:spPr>
          <a:xfrm>
            <a:off x="20" y="-8545"/>
            <a:ext cx="3424492" cy="6870818"/>
          </a:xfrm>
          <a:prstGeom prst="rect">
            <a:avLst/>
          </a:prstGeom>
        </p:spPr>
      </p:pic>
      <p:cxnSp>
        <p:nvCxnSpPr>
          <p:cNvPr id="12" name="Straight Connector 11">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0791070-032A-E242-BDED-DBE38A751BE0}"/>
              </a:ext>
            </a:extLst>
          </p:cNvPr>
          <p:cNvSpPr>
            <a:spLocks noGrp="1"/>
          </p:cNvSpPr>
          <p:nvPr>
            <p:ph idx="1"/>
          </p:nvPr>
        </p:nvSpPr>
        <p:spPr>
          <a:xfrm>
            <a:off x="3924301" y="2438399"/>
            <a:ext cx="8057902" cy="4211771"/>
          </a:xfrm>
        </p:spPr>
        <p:txBody>
          <a:bodyPr>
            <a:normAutofit/>
          </a:bodyPr>
          <a:lstStyle/>
          <a:p>
            <a:pPr marL="0" indent="0">
              <a:lnSpc>
                <a:spcPct val="101000"/>
              </a:lnSpc>
              <a:buNone/>
            </a:pPr>
            <a:r>
              <a:rPr lang="en-US" sz="1800" dirty="0"/>
              <a:t>Due to their high energy demand associated with </a:t>
            </a:r>
            <a:r>
              <a:rPr lang="en-US" sz="1800" b="1" u="sng" dirty="0"/>
              <a:t>flight</a:t>
            </a:r>
            <a:r>
              <a:rPr lang="en-US" sz="1800" dirty="0"/>
              <a:t>, when compared to other mammals, birds have:</a:t>
            </a:r>
          </a:p>
          <a:p>
            <a:pPr>
              <a:lnSpc>
                <a:spcPct val="101000"/>
              </a:lnSpc>
            </a:pPr>
            <a:r>
              <a:rPr lang="en-US" sz="1800" dirty="0"/>
              <a:t>Relatively </a:t>
            </a:r>
            <a:r>
              <a:rPr lang="en-US" sz="1800" b="1" dirty="0"/>
              <a:t>High Blood Pressure</a:t>
            </a:r>
          </a:p>
          <a:p>
            <a:pPr lvl="1">
              <a:lnSpc>
                <a:spcPct val="101000"/>
              </a:lnSpc>
            </a:pPr>
            <a:r>
              <a:rPr lang="en-US" i="1" dirty="0"/>
              <a:t>Rooster: 190/150</a:t>
            </a:r>
          </a:p>
          <a:p>
            <a:pPr lvl="1">
              <a:lnSpc>
                <a:spcPct val="101000"/>
              </a:lnSpc>
            </a:pPr>
            <a:r>
              <a:rPr lang="en-US" i="1" dirty="0"/>
              <a:t>Hen: 150/125</a:t>
            </a:r>
          </a:p>
          <a:p>
            <a:pPr>
              <a:lnSpc>
                <a:spcPct val="101000"/>
              </a:lnSpc>
            </a:pPr>
            <a:r>
              <a:rPr lang="en-US" sz="1800" dirty="0"/>
              <a:t>Relatively </a:t>
            </a:r>
            <a:r>
              <a:rPr lang="en-US" sz="1800" b="1" dirty="0"/>
              <a:t>High Metabolic Rate</a:t>
            </a:r>
          </a:p>
          <a:p>
            <a:pPr>
              <a:lnSpc>
                <a:spcPct val="101000"/>
              </a:lnSpc>
            </a:pPr>
            <a:r>
              <a:rPr lang="en-US" sz="1800" dirty="0"/>
              <a:t>Relatively </a:t>
            </a:r>
            <a:r>
              <a:rPr lang="en-US" sz="1800" b="1" dirty="0"/>
              <a:t>High Heart Rate</a:t>
            </a:r>
          </a:p>
          <a:p>
            <a:pPr lvl="1">
              <a:lnSpc>
                <a:spcPct val="101000"/>
              </a:lnSpc>
            </a:pPr>
            <a:r>
              <a:rPr lang="en-US" dirty="0"/>
              <a:t>Body size plays a major role</a:t>
            </a:r>
          </a:p>
          <a:p>
            <a:pPr lvl="1">
              <a:lnSpc>
                <a:spcPct val="101000"/>
              </a:lnSpc>
            </a:pPr>
            <a:r>
              <a:rPr lang="en-US" i="1" dirty="0"/>
              <a:t>Chickens: 350-475</a:t>
            </a:r>
          </a:p>
          <a:p>
            <a:pPr>
              <a:lnSpc>
                <a:spcPct val="101000"/>
              </a:lnSpc>
            </a:pPr>
            <a:r>
              <a:rPr lang="en-US" sz="1800" dirty="0"/>
              <a:t>Relatively </a:t>
            </a:r>
            <a:r>
              <a:rPr lang="en-US" sz="1800" b="1" dirty="0"/>
              <a:t>High Body Temperature</a:t>
            </a:r>
          </a:p>
          <a:p>
            <a:pPr lvl="1">
              <a:lnSpc>
                <a:spcPct val="101000"/>
              </a:lnSpc>
            </a:pPr>
            <a:r>
              <a:rPr lang="en-US" i="1" dirty="0"/>
              <a:t>104-106*F</a:t>
            </a:r>
            <a:endParaRPr lang="en-US" dirty="0"/>
          </a:p>
        </p:txBody>
      </p:sp>
      <p:pic>
        <p:nvPicPr>
          <p:cNvPr id="8" name="Picture 7" descr="A picture containing table, sitting, paper, pink&#10;&#10;Description automatically generated">
            <a:extLst>
              <a:ext uri="{FF2B5EF4-FFF2-40B4-BE49-F238E27FC236}">
                <a16:creationId xmlns:a16="http://schemas.microsoft.com/office/drawing/2014/main" id="{516A0D74-8C6F-4A46-9F66-2A58C8743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326" y="5090000"/>
            <a:ext cx="3670776" cy="1664085"/>
          </a:xfrm>
          <a:prstGeom prst="rect">
            <a:avLst/>
          </a:prstGeom>
        </p:spPr>
      </p:pic>
    </p:spTree>
    <p:extLst>
      <p:ext uri="{BB962C8B-B14F-4D97-AF65-F5344CB8AC3E}">
        <p14:creationId xmlns:p14="http://schemas.microsoft.com/office/powerpoint/2010/main" val="354042893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E3DB6FEF-2505-46DD-98AA-E6F0013E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a:extLst>
              <a:ext uri="{FF2B5EF4-FFF2-40B4-BE49-F238E27FC236}">
                <a16:creationId xmlns:a16="http://schemas.microsoft.com/office/drawing/2014/main" id="{8A450A7B-228C-4101-8701-8725F6D48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12" name="Freeform 9">
            <a:extLst>
              <a:ext uri="{FF2B5EF4-FFF2-40B4-BE49-F238E27FC236}">
                <a16:creationId xmlns:a16="http://schemas.microsoft.com/office/drawing/2014/main" id="{7A601649-7DA5-4AA2-8711-0963D83A1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24" y="3175"/>
            <a:ext cx="12145034"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20" name="Freeform 13">
            <a:extLst>
              <a:ext uri="{FF2B5EF4-FFF2-40B4-BE49-F238E27FC236}">
                <a16:creationId xmlns:a16="http://schemas.microsoft.com/office/drawing/2014/main" id="{4BF06320-21C2-4178-97BE-A72378A8A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798" y="0"/>
            <a:ext cx="1215136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sp>
        <p:nvSpPr>
          <p:cNvPr id="16" name="Rectangle 15">
            <a:extLst>
              <a:ext uri="{FF2B5EF4-FFF2-40B4-BE49-F238E27FC236}">
                <a16:creationId xmlns:a16="http://schemas.microsoft.com/office/drawing/2014/main" id="{78DB0209-038A-4BBB-846F-FF25A7C168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2419" y="0"/>
            <a:ext cx="75377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AE6BF2-A0C1-9E43-88A6-F87B87E83189}"/>
              </a:ext>
            </a:extLst>
          </p:cNvPr>
          <p:cNvSpPr>
            <a:spLocks noGrp="1"/>
          </p:cNvSpPr>
          <p:nvPr>
            <p:ph type="title"/>
          </p:nvPr>
        </p:nvSpPr>
        <p:spPr>
          <a:xfrm>
            <a:off x="5140960" y="1280159"/>
            <a:ext cx="7012198" cy="848901"/>
          </a:xfrm>
        </p:spPr>
        <p:txBody>
          <a:bodyPr>
            <a:normAutofit/>
          </a:bodyPr>
          <a:lstStyle/>
          <a:p>
            <a:r>
              <a:rPr lang="en-US" dirty="0"/>
              <a:t>Avian Circulatory System</a:t>
            </a:r>
          </a:p>
        </p:txBody>
      </p:sp>
      <p:cxnSp>
        <p:nvCxnSpPr>
          <p:cNvPr id="18" name="Straight Connector 17">
            <a:extLst>
              <a:ext uri="{FF2B5EF4-FFF2-40B4-BE49-F238E27FC236}">
                <a16:creationId xmlns:a16="http://schemas.microsoft.com/office/drawing/2014/main" id="{1B896C34-214C-4AF6-8B1F-ACB10F0BF0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40960" y="225751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74B25C-42AA-ED47-A922-92BD474298B5}"/>
              </a:ext>
            </a:extLst>
          </p:cNvPr>
          <p:cNvSpPr>
            <a:spLocks noGrp="1"/>
          </p:cNvSpPr>
          <p:nvPr>
            <p:ph idx="1"/>
          </p:nvPr>
        </p:nvSpPr>
        <p:spPr>
          <a:xfrm>
            <a:off x="5140960" y="2438400"/>
            <a:ext cx="6563311" cy="3651504"/>
          </a:xfrm>
        </p:spPr>
        <p:txBody>
          <a:bodyPr>
            <a:normAutofit/>
          </a:bodyPr>
          <a:lstStyle/>
          <a:p>
            <a:pPr marL="0" indent="0">
              <a:buNone/>
            </a:pPr>
            <a:r>
              <a:rPr lang="en-US" sz="2800" dirty="0"/>
              <a:t>Sustained flight is metabolically demanding and requires an efficient circulatory system to provide oxygen and fuel (energy) to the body (cells) while removing toxic metabolites for excretion.</a:t>
            </a:r>
          </a:p>
        </p:txBody>
      </p:sp>
      <p:pic>
        <p:nvPicPr>
          <p:cNvPr id="5" name="Graphic 4" descr="Battery charging">
            <a:extLst>
              <a:ext uri="{FF2B5EF4-FFF2-40B4-BE49-F238E27FC236}">
                <a16:creationId xmlns:a16="http://schemas.microsoft.com/office/drawing/2014/main" id="{5D643381-F1FA-964A-ABE6-4D818A9061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3239" y="4239327"/>
            <a:ext cx="2945476" cy="2945476"/>
          </a:xfrm>
          <a:prstGeom prst="rect">
            <a:avLst/>
          </a:prstGeom>
        </p:spPr>
      </p:pic>
    </p:spTree>
    <p:extLst>
      <p:ext uri="{BB962C8B-B14F-4D97-AF65-F5344CB8AC3E}">
        <p14:creationId xmlns:p14="http://schemas.microsoft.com/office/powerpoint/2010/main" val="81236428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9CDFF-6823-7847-8A20-19668E53F67D}"/>
              </a:ext>
            </a:extLst>
          </p:cNvPr>
          <p:cNvSpPr>
            <a:spLocks noGrp="1"/>
          </p:cNvSpPr>
          <p:nvPr>
            <p:ph type="title"/>
          </p:nvPr>
        </p:nvSpPr>
        <p:spPr/>
        <p:txBody>
          <a:bodyPr/>
          <a:lstStyle/>
          <a:p>
            <a:r>
              <a:rPr lang="en-US"/>
              <a:t>Functions of the Circulatory System</a:t>
            </a:r>
            <a:endParaRPr lang="en-US" dirty="0"/>
          </a:p>
        </p:txBody>
      </p:sp>
      <p:sp>
        <p:nvSpPr>
          <p:cNvPr id="3" name="Content Placeholder 2">
            <a:extLst>
              <a:ext uri="{FF2B5EF4-FFF2-40B4-BE49-F238E27FC236}">
                <a16:creationId xmlns:a16="http://schemas.microsoft.com/office/drawing/2014/main" id="{32B2FE7B-27D7-5441-83D3-606A2993EB5A}"/>
              </a:ext>
            </a:extLst>
          </p:cNvPr>
          <p:cNvSpPr>
            <a:spLocks noGrp="1"/>
          </p:cNvSpPr>
          <p:nvPr>
            <p:ph idx="1"/>
          </p:nvPr>
        </p:nvSpPr>
        <p:spPr>
          <a:xfrm>
            <a:off x="2933700" y="2438400"/>
            <a:ext cx="8770571" cy="4140530"/>
          </a:xfrm>
        </p:spPr>
        <p:txBody>
          <a:bodyPr>
            <a:normAutofit lnSpcReduction="10000"/>
          </a:bodyPr>
          <a:lstStyle/>
          <a:p>
            <a:pPr marL="457200" indent="-457200">
              <a:buFont typeface="+mj-lt"/>
              <a:buAutoNum type="arabicPeriod"/>
            </a:pPr>
            <a:r>
              <a:rPr lang="en-US" sz="2800" b="1" u="sng"/>
              <a:t>Transport</a:t>
            </a:r>
            <a:r>
              <a:rPr lang="en-US" sz="2800"/>
              <a:t> of:</a:t>
            </a:r>
          </a:p>
          <a:p>
            <a:pPr lvl="1"/>
            <a:r>
              <a:rPr lang="en-US" sz="2400" b="1"/>
              <a:t>Nutrients</a:t>
            </a:r>
            <a:r>
              <a:rPr lang="en-US" sz="2400"/>
              <a:t> from the alimentary tract to the tissues</a:t>
            </a:r>
          </a:p>
          <a:p>
            <a:pPr lvl="1"/>
            <a:r>
              <a:rPr lang="en-US" sz="2400" b="1"/>
              <a:t>Blood Gases </a:t>
            </a:r>
            <a:r>
              <a:rPr lang="en-US" sz="2400"/>
              <a:t>(i.e. O</a:t>
            </a:r>
            <a:r>
              <a:rPr lang="en-US" sz="2400" baseline="-25000"/>
              <a:t>2</a:t>
            </a:r>
            <a:r>
              <a:rPr lang="en-US" sz="2400"/>
              <a:t> and CO</a:t>
            </a:r>
            <a:r>
              <a:rPr lang="en-US" sz="2400" baseline="-25000"/>
              <a:t>2</a:t>
            </a:r>
            <a:r>
              <a:rPr lang="en-US" sz="2400"/>
              <a:t>) from lungs to tissues and back to lungs</a:t>
            </a:r>
          </a:p>
          <a:p>
            <a:pPr lvl="1"/>
            <a:r>
              <a:rPr lang="en-US" sz="2400" b="1" u="sng"/>
              <a:t>Metabolic Waste</a:t>
            </a:r>
            <a:r>
              <a:rPr lang="en-US" sz="2400"/>
              <a:t> – the removal of waste products from the tissues and products of metabolism</a:t>
            </a:r>
          </a:p>
          <a:p>
            <a:pPr lvl="1"/>
            <a:r>
              <a:rPr lang="en-US" sz="2400" b="1"/>
              <a:t>Hormones</a:t>
            </a:r>
            <a:r>
              <a:rPr lang="en-US" sz="2400"/>
              <a:t> produced by the endocrine system to their target tissues</a:t>
            </a:r>
          </a:p>
          <a:p>
            <a:pPr lvl="1"/>
            <a:r>
              <a:rPr lang="en-US" sz="2400" b="1"/>
              <a:t>Immune Cells</a:t>
            </a:r>
            <a:r>
              <a:rPr lang="en-US" sz="2400"/>
              <a:t> for protection (leukocytes and antibodies)</a:t>
            </a:r>
            <a:endParaRPr lang="en-US" sz="2400" dirty="0"/>
          </a:p>
        </p:txBody>
      </p:sp>
    </p:spTree>
    <p:extLst>
      <p:ext uri="{BB962C8B-B14F-4D97-AF65-F5344CB8AC3E}">
        <p14:creationId xmlns:p14="http://schemas.microsoft.com/office/powerpoint/2010/main" val="400759082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7DFA-ADF8-D04D-904A-FCF65B6CA71E}"/>
              </a:ext>
            </a:extLst>
          </p:cNvPr>
          <p:cNvSpPr>
            <a:spLocks noGrp="1"/>
          </p:cNvSpPr>
          <p:nvPr>
            <p:ph type="title"/>
          </p:nvPr>
        </p:nvSpPr>
        <p:spPr/>
        <p:txBody>
          <a:bodyPr/>
          <a:lstStyle/>
          <a:p>
            <a:r>
              <a:rPr lang="en-US" dirty="0"/>
              <a:t>Functions of the Circulatory System</a:t>
            </a:r>
          </a:p>
        </p:txBody>
      </p:sp>
      <p:sp>
        <p:nvSpPr>
          <p:cNvPr id="3" name="Content Placeholder 2">
            <a:extLst>
              <a:ext uri="{FF2B5EF4-FFF2-40B4-BE49-F238E27FC236}">
                <a16:creationId xmlns:a16="http://schemas.microsoft.com/office/drawing/2014/main" id="{27AB36E8-1608-664E-8EC3-EB4D2D2D03B6}"/>
              </a:ext>
            </a:extLst>
          </p:cNvPr>
          <p:cNvSpPr>
            <a:spLocks noGrp="1"/>
          </p:cNvSpPr>
          <p:nvPr>
            <p:ph idx="1"/>
          </p:nvPr>
        </p:nvSpPr>
        <p:spPr/>
        <p:txBody>
          <a:bodyPr>
            <a:normAutofit/>
          </a:bodyPr>
          <a:lstStyle/>
          <a:p>
            <a:pPr marL="457200" indent="-457200">
              <a:buFont typeface="+mj-lt"/>
              <a:buAutoNum type="arabicPeriod" startAt="2"/>
            </a:pPr>
            <a:r>
              <a:rPr lang="en-US" sz="2800" b="1" dirty="0"/>
              <a:t>Regulation of Fluid Content of the Body</a:t>
            </a:r>
          </a:p>
          <a:p>
            <a:pPr lvl="1"/>
            <a:r>
              <a:rPr lang="en-US" sz="2400" dirty="0"/>
              <a:t>Acid-Base Balance (pH)</a:t>
            </a:r>
          </a:p>
          <a:p>
            <a:pPr lvl="1"/>
            <a:r>
              <a:rPr lang="en-US" sz="2400" dirty="0"/>
              <a:t>Blood Pressure &amp; Heart Rate</a:t>
            </a:r>
          </a:p>
          <a:p>
            <a:pPr marL="457200" indent="-457200">
              <a:buFont typeface="+mj-lt"/>
              <a:buAutoNum type="arabicPeriod" startAt="2"/>
            </a:pPr>
            <a:r>
              <a:rPr lang="en-US" sz="2800" b="1" dirty="0"/>
              <a:t>Thermoregulation</a:t>
            </a:r>
          </a:p>
          <a:p>
            <a:pPr lvl="1"/>
            <a:r>
              <a:rPr lang="en-US" sz="2400" dirty="0"/>
              <a:t>Vasoconstriction (</a:t>
            </a:r>
            <a:r>
              <a:rPr lang="en-US" sz="2400" i="1" dirty="0"/>
              <a:t>Cold</a:t>
            </a:r>
            <a:r>
              <a:rPr lang="en-US" sz="2400" dirty="0"/>
              <a:t>)</a:t>
            </a:r>
          </a:p>
          <a:p>
            <a:pPr lvl="1"/>
            <a:r>
              <a:rPr lang="en-US" sz="2400" dirty="0"/>
              <a:t>Vasodilatation (</a:t>
            </a:r>
            <a:r>
              <a:rPr lang="en-US" sz="2400" i="1" dirty="0"/>
              <a:t>Hot</a:t>
            </a:r>
            <a:r>
              <a:rPr lang="en-US" sz="2400" dirty="0"/>
              <a:t>)</a:t>
            </a:r>
          </a:p>
        </p:txBody>
      </p:sp>
    </p:spTree>
    <p:extLst>
      <p:ext uri="{BB962C8B-B14F-4D97-AF65-F5344CB8AC3E}">
        <p14:creationId xmlns:p14="http://schemas.microsoft.com/office/powerpoint/2010/main" val="395733786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A0238B-7919-4C52-882E-344BBBF0D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5">
            <a:extLst>
              <a:ext uri="{FF2B5EF4-FFF2-40B4-BE49-F238E27FC236}">
                <a16:creationId xmlns:a16="http://schemas.microsoft.com/office/drawing/2014/main" id="{1C19C803-5DD2-4587-9488-A3938282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262626">
              <a:alpha val="40000"/>
            </a:srgbClr>
          </a:solidFill>
          <a:ln>
            <a:noFill/>
          </a:ln>
        </p:spPr>
      </p:sp>
      <p:sp>
        <p:nvSpPr>
          <p:cNvPr id="12" name="Freeform 5">
            <a:extLst>
              <a:ext uri="{FF2B5EF4-FFF2-40B4-BE49-F238E27FC236}">
                <a16:creationId xmlns:a16="http://schemas.microsoft.com/office/drawing/2014/main" id="{653E5E44-01E8-4485-9970-B1CFA3049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FEFCF7">
              <a:alpha val="65000"/>
            </a:srgbClr>
          </a:solidFill>
          <a:ln>
            <a:noFill/>
          </a:ln>
        </p:spPr>
      </p:sp>
      <p:sp useBgFill="1">
        <p:nvSpPr>
          <p:cNvPr id="14" name="Freeform: Shape 13">
            <a:extLst>
              <a:ext uri="{FF2B5EF4-FFF2-40B4-BE49-F238E27FC236}">
                <a16:creationId xmlns:a16="http://schemas.microsoft.com/office/drawing/2014/main" id="{C3425D87-5A37-4324-87B2-0C408B11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2173" y="0"/>
            <a:ext cx="8699826" cy="6858000"/>
          </a:xfrm>
          <a:custGeom>
            <a:avLst/>
            <a:gdLst>
              <a:gd name="connsiteX0" fmla="*/ 248553 w 8699826"/>
              <a:gd name="connsiteY0" fmla="*/ 0 h 6858000"/>
              <a:gd name="connsiteX1" fmla="*/ 6206997 w 8699826"/>
              <a:gd name="connsiteY1" fmla="*/ 0 h 6858000"/>
              <a:gd name="connsiteX2" fmla="*/ 8699826 w 8699826"/>
              <a:gd name="connsiteY2" fmla="*/ 0 h 6858000"/>
              <a:gd name="connsiteX3" fmla="*/ 8699826 w 8699826"/>
              <a:gd name="connsiteY3" fmla="*/ 6858000 h 6858000"/>
              <a:gd name="connsiteX4" fmla="*/ 6206997 w 8699826"/>
              <a:gd name="connsiteY4" fmla="*/ 6858000 h 6858000"/>
              <a:gd name="connsiteX5" fmla="*/ 248553 w 8699826"/>
              <a:gd name="connsiteY5" fmla="*/ 6858000 h 6858000"/>
              <a:gd name="connsiteX6" fmla="*/ 248553 w 8699826"/>
              <a:gd name="connsiteY6" fmla="*/ 6826433 h 6858000"/>
              <a:gd name="connsiteX7" fmla="*/ 247260 w 8699826"/>
              <a:gd name="connsiteY7" fmla="*/ 6817540 h 6858000"/>
              <a:gd name="connsiteX8" fmla="*/ 229946 w 8699826"/>
              <a:gd name="connsiteY8" fmla="*/ 6698896 h 6858000"/>
              <a:gd name="connsiteX9" fmla="*/ 217844 w 8699826"/>
              <a:gd name="connsiteY9" fmla="*/ 6612485 h 6858000"/>
              <a:gd name="connsiteX10" fmla="*/ 205069 w 8699826"/>
              <a:gd name="connsiteY10" fmla="*/ 6509615 h 6858000"/>
              <a:gd name="connsiteX11" fmla="*/ 189773 w 8699826"/>
              <a:gd name="connsiteY11" fmla="*/ 6387543 h 6858000"/>
              <a:gd name="connsiteX12" fmla="*/ 173636 w 8699826"/>
              <a:gd name="connsiteY12" fmla="*/ 6252440 h 6858000"/>
              <a:gd name="connsiteX13" fmla="*/ 156659 w 8699826"/>
              <a:gd name="connsiteY13" fmla="*/ 6100193 h 6858000"/>
              <a:gd name="connsiteX14" fmla="*/ 138674 w 8699826"/>
              <a:gd name="connsiteY14" fmla="*/ 5934229 h 6858000"/>
              <a:gd name="connsiteX15" fmla="*/ 120688 w 8699826"/>
              <a:gd name="connsiteY15" fmla="*/ 5753864 h 6858000"/>
              <a:gd name="connsiteX16" fmla="*/ 102367 w 8699826"/>
              <a:gd name="connsiteY16" fmla="*/ 5561840 h 6858000"/>
              <a:gd name="connsiteX17" fmla="*/ 85390 w 8699826"/>
              <a:gd name="connsiteY17" fmla="*/ 5354728 h 6858000"/>
              <a:gd name="connsiteX18" fmla="*/ 69085 w 8699826"/>
              <a:gd name="connsiteY18" fmla="*/ 5138015 h 6858000"/>
              <a:gd name="connsiteX19" fmla="*/ 54293 w 8699826"/>
              <a:gd name="connsiteY19" fmla="*/ 4908958 h 6858000"/>
              <a:gd name="connsiteX20" fmla="*/ 40174 w 8699826"/>
              <a:gd name="connsiteY20" fmla="*/ 4670300 h 6858000"/>
              <a:gd name="connsiteX21" fmla="*/ 26894 w 8699826"/>
              <a:gd name="connsiteY21" fmla="*/ 4421354 h 6858000"/>
              <a:gd name="connsiteX22" fmla="*/ 22188 w 8699826"/>
              <a:gd name="connsiteY22" fmla="*/ 4293795 h 6858000"/>
              <a:gd name="connsiteX23" fmla="*/ 16977 w 8699826"/>
              <a:gd name="connsiteY23" fmla="*/ 4163494 h 6858000"/>
              <a:gd name="connsiteX24" fmla="*/ 12103 w 8699826"/>
              <a:gd name="connsiteY24" fmla="*/ 4031135 h 6858000"/>
              <a:gd name="connsiteX25" fmla="*/ 8909 w 8699826"/>
              <a:gd name="connsiteY25" fmla="*/ 3898089 h 6858000"/>
              <a:gd name="connsiteX26" fmla="*/ 6051 w 8699826"/>
              <a:gd name="connsiteY26" fmla="*/ 3762301 h 6858000"/>
              <a:gd name="connsiteX27" fmla="*/ 3026 w 8699826"/>
              <a:gd name="connsiteY27" fmla="*/ 3625141 h 6858000"/>
              <a:gd name="connsiteX28" fmla="*/ 1009 w 8699826"/>
              <a:gd name="connsiteY28" fmla="*/ 3485238 h 6858000"/>
              <a:gd name="connsiteX29" fmla="*/ 1009 w 8699826"/>
              <a:gd name="connsiteY29" fmla="*/ 3343963 h 6858000"/>
              <a:gd name="connsiteX30" fmla="*/ 0 w 8699826"/>
              <a:gd name="connsiteY30" fmla="*/ 3201317 h 6858000"/>
              <a:gd name="connsiteX31" fmla="*/ 1009 w 8699826"/>
              <a:gd name="connsiteY31" fmla="*/ 3057299 h 6858000"/>
              <a:gd name="connsiteX32" fmla="*/ 3026 w 8699826"/>
              <a:gd name="connsiteY32" fmla="*/ 2911223 h 6858000"/>
              <a:gd name="connsiteX33" fmla="*/ 4875 w 8699826"/>
              <a:gd name="connsiteY33" fmla="*/ 2765148 h 6858000"/>
              <a:gd name="connsiteX34" fmla="*/ 8909 w 8699826"/>
              <a:gd name="connsiteY34" fmla="*/ 2617015 h 6858000"/>
              <a:gd name="connsiteX35" fmla="*/ 13111 w 8699826"/>
              <a:gd name="connsiteY35" fmla="*/ 2467511 h 6858000"/>
              <a:gd name="connsiteX36" fmla="*/ 17986 w 8699826"/>
              <a:gd name="connsiteY36" fmla="*/ 2318006 h 6858000"/>
              <a:gd name="connsiteX37" fmla="*/ 24877 w 8699826"/>
              <a:gd name="connsiteY37" fmla="*/ 2167130 h 6858000"/>
              <a:gd name="connsiteX38" fmla="*/ 33114 w 8699826"/>
              <a:gd name="connsiteY38" fmla="*/ 2014883 h 6858000"/>
              <a:gd name="connsiteX39" fmla="*/ 41014 w 8699826"/>
              <a:gd name="connsiteY39" fmla="*/ 1861949 h 6858000"/>
              <a:gd name="connsiteX40" fmla="*/ 51099 w 8699826"/>
              <a:gd name="connsiteY40" fmla="*/ 1709016 h 6858000"/>
              <a:gd name="connsiteX41" fmla="*/ 63202 w 8699826"/>
              <a:gd name="connsiteY41" fmla="*/ 1554025 h 6858000"/>
              <a:gd name="connsiteX42" fmla="*/ 75304 w 8699826"/>
              <a:gd name="connsiteY42" fmla="*/ 1401092 h 6858000"/>
              <a:gd name="connsiteX43" fmla="*/ 89256 w 8699826"/>
              <a:gd name="connsiteY43" fmla="*/ 1245415 h 6858000"/>
              <a:gd name="connsiteX44" fmla="*/ 104552 w 8699826"/>
              <a:gd name="connsiteY44" fmla="*/ 1089053 h 6858000"/>
              <a:gd name="connsiteX45" fmla="*/ 120688 w 8699826"/>
              <a:gd name="connsiteY45" fmla="*/ 934748 h 6858000"/>
              <a:gd name="connsiteX46" fmla="*/ 139514 w 8699826"/>
              <a:gd name="connsiteY46" fmla="*/ 778385 h 6858000"/>
              <a:gd name="connsiteX47" fmla="*/ 159685 w 8699826"/>
              <a:gd name="connsiteY47" fmla="*/ 622709 h 6858000"/>
              <a:gd name="connsiteX48" fmla="*/ 179688 w 8699826"/>
              <a:gd name="connsiteY48" fmla="*/ 466346 h 6858000"/>
              <a:gd name="connsiteX49" fmla="*/ 203052 w 8699826"/>
              <a:gd name="connsiteY49" fmla="*/ 310670 h 6858000"/>
              <a:gd name="connsiteX50" fmla="*/ 226921 w 8699826"/>
              <a:gd name="connsiteY50" fmla="*/ 155679 h 6858000"/>
              <a:gd name="connsiteX51" fmla="*/ 248553 w 8699826"/>
              <a:gd name="connsiteY51" fmla="*/ 212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699826" h="6858000">
                <a:moveTo>
                  <a:pt x="248553" y="0"/>
                </a:moveTo>
                <a:lnTo>
                  <a:pt x="6206997" y="0"/>
                </a:lnTo>
                <a:lnTo>
                  <a:pt x="8699826" y="0"/>
                </a:lnTo>
                <a:lnTo>
                  <a:pt x="8699826" y="6858000"/>
                </a:lnTo>
                <a:lnTo>
                  <a:pt x="6206997" y="6858000"/>
                </a:lnTo>
                <a:lnTo>
                  <a:pt x="248553" y="6858000"/>
                </a:lnTo>
                <a:lnTo>
                  <a:pt x="248553" y="6826433"/>
                </a:lnTo>
                <a:lnTo>
                  <a:pt x="247260" y="6817540"/>
                </a:lnTo>
                <a:lnTo>
                  <a:pt x="229946" y="6698896"/>
                </a:lnTo>
                <a:lnTo>
                  <a:pt x="217844" y="6612485"/>
                </a:lnTo>
                <a:lnTo>
                  <a:pt x="205069" y="6509615"/>
                </a:lnTo>
                <a:lnTo>
                  <a:pt x="189773" y="6387543"/>
                </a:lnTo>
                <a:lnTo>
                  <a:pt x="173636" y="6252440"/>
                </a:lnTo>
                <a:lnTo>
                  <a:pt x="156659" y="6100193"/>
                </a:lnTo>
                <a:lnTo>
                  <a:pt x="138674" y="5934229"/>
                </a:lnTo>
                <a:lnTo>
                  <a:pt x="120688" y="5753864"/>
                </a:lnTo>
                <a:lnTo>
                  <a:pt x="102367" y="5561840"/>
                </a:lnTo>
                <a:lnTo>
                  <a:pt x="85390" y="5354728"/>
                </a:lnTo>
                <a:lnTo>
                  <a:pt x="69085" y="5138015"/>
                </a:lnTo>
                <a:lnTo>
                  <a:pt x="54293" y="4908958"/>
                </a:lnTo>
                <a:lnTo>
                  <a:pt x="40174" y="4670300"/>
                </a:lnTo>
                <a:lnTo>
                  <a:pt x="26894" y="4421354"/>
                </a:lnTo>
                <a:lnTo>
                  <a:pt x="22188" y="4293795"/>
                </a:lnTo>
                <a:lnTo>
                  <a:pt x="16977" y="4163494"/>
                </a:lnTo>
                <a:lnTo>
                  <a:pt x="12103" y="4031135"/>
                </a:lnTo>
                <a:lnTo>
                  <a:pt x="8909" y="3898089"/>
                </a:lnTo>
                <a:lnTo>
                  <a:pt x="6051" y="3762301"/>
                </a:lnTo>
                <a:lnTo>
                  <a:pt x="3026" y="3625141"/>
                </a:lnTo>
                <a:lnTo>
                  <a:pt x="1009" y="3485238"/>
                </a:lnTo>
                <a:lnTo>
                  <a:pt x="1009" y="3343963"/>
                </a:lnTo>
                <a:lnTo>
                  <a:pt x="0" y="3201317"/>
                </a:lnTo>
                <a:lnTo>
                  <a:pt x="1009" y="3057299"/>
                </a:lnTo>
                <a:lnTo>
                  <a:pt x="3026" y="2911223"/>
                </a:lnTo>
                <a:lnTo>
                  <a:pt x="4875" y="2765148"/>
                </a:lnTo>
                <a:lnTo>
                  <a:pt x="8909" y="2617015"/>
                </a:lnTo>
                <a:lnTo>
                  <a:pt x="13111" y="2467511"/>
                </a:lnTo>
                <a:lnTo>
                  <a:pt x="17986" y="2318006"/>
                </a:lnTo>
                <a:lnTo>
                  <a:pt x="24877" y="2167130"/>
                </a:lnTo>
                <a:lnTo>
                  <a:pt x="33114" y="2014883"/>
                </a:lnTo>
                <a:lnTo>
                  <a:pt x="41014" y="1861949"/>
                </a:lnTo>
                <a:lnTo>
                  <a:pt x="51099" y="1709016"/>
                </a:lnTo>
                <a:lnTo>
                  <a:pt x="63202" y="1554025"/>
                </a:lnTo>
                <a:lnTo>
                  <a:pt x="75304" y="1401092"/>
                </a:lnTo>
                <a:lnTo>
                  <a:pt x="89256" y="1245415"/>
                </a:lnTo>
                <a:lnTo>
                  <a:pt x="104552" y="1089053"/>
                </a:lnTo>
                <a:lnTo>
                  <a:pt x="120688" y="934748"/>
                </a:lnTo>
                <a:lnTo>
                  <a:pt x="139514" y="778385"/>
                </a:lnTo>
                <a:lnTo>
                  <a:pt x="159685" y="622709"/>
                </a:lnTo>
                <a:lnTo>
                  <a:pt x="179688" y="466346"/>
                </a:lnTo>
                <a:lnTo>
                  <a:pt x="203052" y="310670"/>
                </a:lnTo>
                <a:lnTo>
                  <a:pt x="226921" y="155679"/>
                </a:lnTo>
                <a:lnTo>
                  <a:pt x="248553" y="212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595CE-81CE-4D43-9509-300B58C36EF4}"/>
              </a:ext>
            </a:extLst>
          </p:cNvPr>
          <p:cNvSpPr>
            <a:spLocks noGrp="1"/>
          </p:cNvSpPr>
          <p:nvPr>
            <p:ph type="title"/>
          </p:nvPr>
        </p:nvSpPr>
        <p:spPr>
          <a:xfrm>
            <a:off x="4179576" y="931024"/>
            <a:ext cx="7774125" cy="984861"/>
          </a:xfrm>
        </p:spPr>
        <p:txBody>
          <a:bodyPr anchor="t">
            <a:normAutofit fontScale="90000"/>
          </a:bodyPr>
          <a:lstStyle/>
          <a:p>
            <a:r>
              <a:rPr lang="en-US" sz="4000" dirty="0">
                <a:solidFill>
                  <a:schemeClr val="tx2"/>
                </a:solidFill>
              </a:rPr>
              <a:t>Circulatory System Classification</a:t>
            </a:r>
          </a:p>
        </p:txBody>
      </p:sp>
      <p:sp>
        <p:nvSpPr>
          <p:cNvPr id="16" name="Freeform: Shape 15">
            <a:extLst>
              <a:ext uri="{FF2B5EF4-FFF2-40B4-BE49-F238E27FC236}">
                <a16:creationId xmlns:a16="http://schemas.microsoft.com/office/drawing/2014/main" id="{5585A755-0CAB-454D-A480-9DA14C309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94935" y="2"/>
            <a:ext cx="968535" cy="6858001"/>
          </a:xfrm>
          <a:custGeom>
            <a:avLst/>
            <a:gdLst>
              <a:gd name="connsiteX0" fmla="*/ 968535 w 968535"/>
              <a:gd name="connsiteY0" fmla="*/ 6858000 h 6858001"/>
              <a:gd name="connsiteX1" fmla="*/ 905354 w 968535"/>
              <a:gd name="connsiteY1" fmla="*/ 6858000 h 6858001"/>
              <a:gd name="connsiteX2" fmla="*/ 905354 w 968535"/>
              <a:gd name="connsiteY2" fmla="*/ 6858001 h 6858001"/>
              <a:gd name="connsiteX3" fmla="*/ 968535 w 968535"/>
              <a:gd name="connsiteY3" fmla="*/ 6858001 h 6858001"/>
              <a:gd name="connsiteX4" fmla="*/ 64358 w 968535"/>
              <a:gd name="connsiteY4" fmla="*/ 0 h 6858001"/>
              <a:gd name="connsiteX5" fmla="*/ 1177 w 968535"/>
              <a:gd name="connsiteY5" fmla="*/ 0 h 6858001"/>
              <a:gd name="connsiteX6" fmla="*/ 26222 w 968535"/>
              <a:gd name="connsiteY6" fmla="*/ 155677 h 6858001"/>
              <a:gd name="connsiteX7" fmla="*/ 50091 w 968535"/>
              <a:gd name="connsiteY7" fmla="*/ 310668 h 6858001"/>
              <a:gd name="connsiteX8" fmla="*/ 73455 w 968535"/>
              <a:gd name="connsiteY8" fmla="*/ 466344 h 6858001"/>
              <a:gd name="connsiteX9" fmla="*/ 93458 w 968535"/>
              <a:gd name="connsiteY9" fmla="*/ 622707 h 6858001"/>
              <a:gd name="connsiteX10" fmla="*/ 113629 w 968535"/>
              <a:gd name="connsiteY10" fmla="*/ 778383 h 6858001"/>
              <a:gd name="connsiteX11" fmla="*/ 132455 w 968535"/>
              <a:gd name="connsiteY11" fmla="*/ 934746 h 6858001"/>
              <a:gd name="connsiteX12" fmla="*/ 148591 w 968535"/>
              <a:gd name="connsiteY12" fmla="*/ 1089051 h 6858001"/>
              <a:gd name="connsiteX13" fmla="*/ 163887 w 968535"/>
              <a:gd name="connsiteY13" fmla="*/ 1245413 h 6858001"/>
              <a:gd name="connsiteX14" fmla="*/ 177839 w 968535"/>
              <a:gd name="connsiteY14" fmla="*/ 1401090 h 6858001"/>
              <a:gd name="connsiteX15" fmla="*/ 189941 w 968535"/>
              <a:gd name="connsiteY15" fmla="*/ 1554023 h 6858001"/>
              <a:gd name="connsiteX16" fmla="*/ 202044 w 968535"/>
              <a:gd name="connsiteY16" fmla="*/ 1709014 h 6858001"/>
              <a:gd name="connsiteX17" fmla="*/ 212129 w 968535"/>
              <a:gd name="connsiteY17" fmla="*/ 1861947 h 6858001"/>
              <a:gd name="connsiteX18" fmla="*/ 220029 w 968535"/>
              <a:gd name="connsiteY18" fmla="*/ 2014881 h 6858001"/>
              <a:gd name="connsiteX19" fmla="*/ 228266 w 968535"/>
              <a:gd name="connsiteY19" fmla="*/ 2167128 h 6858001"/>
              <a:gd name="connsiteX20" fmla="*/ 235157 w 968535"/>
              <a:gd name="connsiteY20" fmla="*/ 2318004 h 6858001"/>
              <a:gd name="connsiteX21" fmla="*/ 240032 w 968535"/>
              <a:gd name="connsiteY21" fmla="*/ 2467509 h 6858001"/>
              <a:gd name="connsiteX22" fmla="*/ 244234 w 968535"/>
              <a:gd name="connsiteY22" fmla="*/ 2617013 h 6858001"/>
              <a:gd name="connsiteX23" fmla="*/ 248268 w 968535"/>
              <a:gd name="connsiteY23" fmla="*/ 2765146 h 6858001"/>
              <a:gd name="connsiteX24" fmla="*/ 250117 w 968535"/>
              <a:gd name="connsiteY24" fmla="*/ 2911221 h 6858001"/>
              <a:gd name="connsiteX25" fmla="*/ 252134 w 968535"/>
              <a:gd name="connsiteY25" fmla="*/ 3057297 h 6858001"/>
              <a:gd name="connsiteX26" fmla="*/ 253143 w 968535"/>
              <a:gd name="connsiteY26" fmla="*/ 3201315 h 6858001"/>
              <a:gd name="connsiteX27" fmla="*/ 252134 w 968535"/>
              <a:gd name="connsiteY27" fmla="*/ 3343961 h 6858001"/>
              <a:gd name="connsiteX28" fmla="*/ 252134 w 968535"/>
              <a:gd name="connsiteY28" fmla="*/ 3485236 h 6858001"/>
              <a:gd name="connsiteX29" fmla="*/ 250117 w 968535"/>
              <a:gd name="connsiteY29" fmla="*/ 3625139 h 6858001"/>
              <a:gd name="connsiteX30" fmla="*/ 247092 w 968535"/>
              <a:gd name="connsiteY30" fmla="*/ 3762299 h 6858001"/>
              <a:gd name="connsiteX31" fmla="*/ 244234 w 968535"/>
              <a:gd name="connsiteY31" fmla="*/ 3898087 h 6858001"/>
              <a:gd name="connsiteX32" fmla="*/ 241040 w 968535"/>
              <a:gd name="connsiteY32" fmla="*/ 4031133 h 6858001"/>
              <a:gd name="connsiteX33" fmla="*/ 236166 w 968535"/>
              <a:gd name="connsiteY33" fmla="*/ 4163492 h 6858001"/>
              <a:gd name="connsiteX34" fmla="*/ 230955 w 968535"/>
              <a:gd name="connsiteY34" fmla="*/ 4293793 h 6858001"/>
              <a:gd name="connsiteX35" fmla="*/ 226249 w 968535"/>
              <a:gd name="connsiteY35" fmla="*/ 4421352 h 6858001"/>
              <a:gd name="connsiteX36" fmla="*/ 212969 w 968535"/>
              <a:gd name="connsiteY36" fmla="*/ 4670298 h 6858001"/>
              <a:gd name="connsiteX37" fmla="*/ 198850 w 968535"/>
              <a:gd name="connsiteY37" fmla="*/ 4908956 h 6858001"/>
              <a:gd name="connsiteX38" fmla="*/ 184058 w 968535"/>
              <a:gd name="connsiteY38" fmla="*/ 5138013 h 6858001"/>
              <a:gd name="connsiteX39" fmla="*/ 167753 w 968535"/>
              <a:gd name="connsiteY39" fmla="*/ 5354726 h 6858001"/>
              <a:gd name="connsiteX40" fmla="*/ 150776 w 968535"/>
              <a:gd name="connsiteY40" fmla="*/ 5561838 h 6858001"/>
              <a:gd name="connsiteX41" fmla="*/ 132455 w 968535"/>
              <a:gd name="connsiteY41" fmla="*/ 5753862 h 6858001"/>
              <a:gd name="connsiteX42" fmla="*/ 114469 w 968535"/>
              <a:gd name="connsiteY42" fmla="*/ 5934227 h 6858001"/>
              <a:gd name="connsiteX43" fmla="*/ 96484 w 968535"/>
              <a:gd name="connsiteY43" fmla="*/ 6100191 h 6858001"/>
              <a:gd name="connsiteX44" fmla="*/ 79507 w 968535"/>
              <a:gd name="connsiteY44" fmla="*/ 6252438 h 6858001"/>
              <a:gd name="connsiteX45" fmla="*/ 63370 w 968535"/>
              <a:gd name="connsiteY45" fmla="*/ 6387541 h 6858001"/>
              <a:gd name="connsiteX46" fmla="*/ 48074 w 968535"/>
              <a:gd name="connsiteY46" fmla="*/ 6509613 h 6858001"/>
              <a:gd name="connsiteX47" fmla="*/ 35299 w 968535"/>
              <a:gd name="connsiteY47" fmla="*/ 6612483 h 6858001"/>
              <a:gd name="connsiteX48" fmla="*/ 23197 w 968535"/>
              <a:gd name="connsiteY48" fmla="*/ 6698894 h 6858001"/>
              <a:gd name="connsiteX49" fmla="*/ 5883 w 968535"/>
              <a:gd name="connsiteY49" fmla="*/ 6817538 h 6858001"/>
              <a:gd name="connsiteX50" fmla="*/ 0 w 968535"/>
              <a:gd name="connsiteY50" fmla="*/ 6858000 h 6858001"/>
              <a:gd name="connsiteX51" fmla="*/ 63181 w 968535"/>
              <a:gd name="connsiteY51" fmla="*/ 6858000 h 6858001"/>
              <a:gd name="connsiteX52" fmla="*/ 69064 w 968535"/>
              <a:gd name="connsiteY52" fmla="*/ 6817538 h 6858001"/>
              <a:gd name="connsiteX53" fmla="*/ 86378 w 968535"/>
              <a:gd name="connsiteY53" fmla="*/ 6698894 h 6858001"/>
              <a:gd name="connsiteX54" fmla="*/ 98480 w 968535"/>
              <a:gd name="connsiteY54" fmla="*/ 6612483 h 6858001"/>
              <a:gd name="connsiteX55" fmla="*/ 111255 w 968535"/>
              <a:gd name="connsiteY55" fmla="*/ 6509613 h 6858001"/>
              <a:gd name="connsiteX56" fmla="*/ 126551 w 968535"/>
              <a:gd name="connsiteY56" fmla="*/ 6387541 h 6858001"/>
              <a:gd name="connsiteX57" fmla="*/ 142688 w 968535"/>
              <a:gd name="connsiteY57" fmla="*/ 6252438 h 6858001"/>
              <a:gd name="connsiteX58" fmla="*/ 159665 w 968535"/>
              <a:gd name="connsiteY58" fmla="*/ 6100191 h 6858001"/>
              <a:gd name="connsiteX59" fmla="*/ 177650 w 968535"/>
              <a:gd name="connsiteY59" fmla="*/ 5934227 h 6858001"/>
              <a:gd name="connsiteX60" fmla="*/ 195636 w 968535"/>
              <a:gd name="connsiteY60" fmla="*/ 5753862 h 6858001"/>
              <a:gd name="connsiteX61" fmla="*/ 213957 w 968535"/>
              <a:gd name="connsiteY61" fmla="*/ 5561838 h 6858001"/>
              <a:gd name="connsiteX62" fmla="*/ 230934 w 968535"/>
              <a:gd name="connsiteY62" fmla="*/ 5354726 h 6858001"/>
              <a:gd name="connsiteX63" fmla="*/ 247239 w 968535"/>
              <a:gd name="connsiteY63" fmla="*/ 5138013 h 6858001"/>
              <a:gd name="connsiteX64" fmla="*/ 262031 w 968535"/>
              <a:gd name="connsiteY64" fmla="*/ 4908956 h 6858001"/>
              <a:gd name="connsiteX65" fmla="*/ 276150 w 968535"/>
              <a:gd name="connsiteY65" fmla="*/ 4670298 h 6858001"/>
              <a:gd name="connsiteX66" fmla="*/ 289430 w 968535"/>
              <a:gd name="connsiteY66" fmla="*/ 4421352 h 6858001"/>
              <a:gd name="connsiteX67" fmla="*/ 294136 w 968535"/>
              <a:gd name="connsiteY67" fmla="*/ 4293793 h 6858001"/>
              <a:gd name="connsiteX68" fmla="*/ 299347 w 968535"/>
              <a:gd name="connsiteY68" fmla="*/ 4163492 h 6858001"/>
              <a:gd name="connsiteX69" fmla="*/ 304221 w 968535"/>
              <a:gd name="connsiteY69" fmla="*/ 4031133 h 6858001"/>
              <a:gd name="connsiteX70" fmla="*/ 307415 w 968535"/>
              <a:gd name="connsiteY70" fmla="*/ 3898087 h 6858001"/>
              <a:gd name="connsiteX71" fmla="*/ 310273 w 968535"/>
              <a:gd name="connsiteY71" fmla="*/ 3762299 h 6858001"/>
              <a:gd name="connsiteX72" fmla="*/ 313298 w 968535"/>
              <a:gd name="connsiteY72" fmla="*/ 3625139 h 6858001"/>
              <a:gd name="connsiteX73" fmla="*/ 315315 w 968535"/>
              <a:gd name="connsiteY73" fmla="*/ 3485236 h 6858001"/>
              <a:gd name="connsiteX74" fmla="*/ 315315 w 968535"/>
              <a:gd name="connsiteY74" fmla="*/ 3343961 h 6858001"/>
              <a:gd name="connsiteX75" fmla="*/ 316324 w 968535"/>
              <a:gd name="connsiteY75" fmla="*/ 3201315 h 6858001"/>
              <a:gd name="connsiteX76" fmla="*/ 315315 w 968535"/>
              <a:gd name="connsiteY76" fmla="*/ 3057297 h 6858001"/>
              <a:gd name="connsiteX77" fmla="*/ 313298 w 968535"/>
              <a:gd name="connsiteY77" fmla="*/ 2911221 h 6858001"/>
              <a:gd name="connsiteX78" fmla="*/ 311449 w 968535"/>
              <a:gd name="connsiteY78" fmla="*/ 2765146 h 6858001"/>
              <a:gd name="connsiteX79" fmla="*/ 307415 w 968535"/>
              <a:gd name="connsiteY79" fmla="*/ 2617013 h 6858001"/>
              <a:gd name="connsiteX80" fmla="*/ 303213 w 968535"/>
              <a:gd name="connsiteY80" fmla="*/ 2467509 h 6858001"/>
              <a:gd name="connsiteX81" fmla="*/ 298338 w 968535"/>
              <a:gd name="connsiteY81" fmla="*/ 2318004 h 6858001"/>
              <a:gd name="connsiteX82" fmla="*/ 291447 w 968535"/>
              <a:gd name="connsiteY82" fmla="*/ 2167128 h 6858001"/>
              <a:gd name="connsiteX83" fmla="*/ 283210 w 968535"/>
              <a:gd name="connsiteY83" fmla="*/ 2014881 h 6858001"/>
              <a:gd name="connsiteX84" fmla="*/ 275310 w 968535"/>
              <a:gd name="connsiteY84" fmla="*/ 1861947 h 6858001"/>
              <a:gd name="connsiteX85" fmla="*/ 265225 w 968535"/>
              <a:gd name="connsiteY85" fmla="*/ 1709014 h 6858001"/>
              <a:gd name="connsiteX86" fmla="*/ 253122 w 968535"/>
              <a:gd name="connsiteY86" fmla="*/ 1554023 h 6858001"/>
              <a:gd name="connsiteX87" fmla="*/ 241020 w 968535"/>
              <a:gd name="connsiteY87" fmla="*/ 1401090 h 6858001"/>
              <a:gd name="connsiteX88" fmla="*/ 227068 w 968535"/>
              <a:gd name="connsiteY88" fmla="*/ 1245413 h 6858001"/>
              <a:gd name="connsiteX89" fmla="*/ 211772 w 968535"/>
              <a:gd name="connsiteY89" fmla="*/ 1089051 h 6858001"/>
              <a:gd name="connsiteX90" fmla="*/ 195636 w 968535"/>
              <a:gd name="connsiteY90" fmla="*/ 934746 h 6858001"/>
              <a:gd name="connsiteX91" fmla="*/ 176810 w 968535"/>
              <a:gd name="connsiteY91" fmla="*/ 778383 h 6858001"/>
              <a:gd name="connsiteX92" fmla="*/ 156639 w 968535"/>
              <a:gd name="connsiteY92" fmla="*/ 622707 h 6858001"/>
              <a:gd name="connsiteX93" fmla="*/ 136636 w 968535"/>
              <a:gd name="connsiteY93" fmla="*/ 466344 h 6858001"/>
              <a:gd name="connsiteX94" fmla="*/ 113272 w 968535"/>
              <a:gd name="connsiteY94" fmla="*/ 310668 h 6858001"/>
              <a:gd name="connsiteX95" fmla="*/ 89403 w 968535"/>
              <a:gd name="connsiteY95" fmla="*/ 15567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68535" h="6858001">
                <a:moveTo>
                  <a:pt x="968535" y="6858000"/>
                </a:moveTo>
                <a:lnTo>
                  <a:pt x="905354" y="6858000"/>
                </a:lnTo>
                <a:lnTo>
                  <a:pt x="905354" y="6858001"/>
                </a:lnTo>
                <a:lnTo>
                  <a:pt x="968535" y="6858001"/>
                </a:lnTo>
                <a:close/>
                <a:moveTo>
                  <a:pt x="64358" y="0"/>
                </a:moveTo>
                <a:lnTo>
                  <a:pt x="1177" y="0"/>
                </a:lnTo>
                <a:lnTo>
                  <a:pt x="26222" y="155677"/>
                </a:lnTo>
                <a:lnTo>
                  <a:pt x="50091" y="310668"/>
                </a:lnTo>
                <a:lnTo>
                  <a:pt x="73455" y="466344"/>
                </a:lnTo>
                <a:lnTo>
                  <a:pt x="93458" y="622707"/>
                </a:lnTo>
                <a:lnTo>
                  <a:pt x="113629" y="778383"/>
                </a:lnTo>
                <a:lnTo>
                  <a:pt x="132455" y="934746"/>
                </a:lnTo>
                <a:lnTo>
                  <a:pt x="148591" y="1089051"/>
                </a:lnTo>
                <a:lnTo>
                  <a:pt x="163887" y="1245413"/>
                </a:lnTo>
                <a:lnTo>
                  <a:pt x="177839" y="1401090"/>
                </a:lnTo>
                <a:lnTo>
                  <a:pt x="189941" y="1554023"/>
                </a:lnTo>
                <a:lnTo>
                  <a:pt x="202044" y="1709014"/>
                </a:lnTo>
                <a:lnTo>
                  <a:pt x="212129" y="1861947"/>
                </a:lnTo>
                <a:lnTo>
                  <a:pt x="220029" y="2014881"/>
                </a:lnTo>
                <a:lnTo>
                  <a:pt x="228266" y="2167128"/>
                </a:lnTo>
                <a:lnTo>
                  <a:pt x="235157" y="2318004"/>
                </a:lnTo>
                <a:lnTo>
                  <a:pt x="240032" y="2467509"/>
                </a:lnTo>
                <a:lnTo>
                  <a:pt x="244234" y="2617013"/>
                </a:lnTo>
                <a:lnTo>
                  <a:pt x="248268" y="2765146"/>
                </a:lnTo>
                <a:lnTo>
                  <a:pt x="250117" y="2911221"/>
                </a:lnTo>
                <a:lnTo>
                  <a:pt x="252134" y="3057297"/>
                </a:lnTo>
                <a:lnTo>
                  <a:pt x="253143" y="3201315"/>
                </a:lnTo>
                <a:lnTo>
                  <a:pt x="252134" y="3343961"/>
                </a:lnTo>
                <a:lnTo>
                  <a:pt x="252134" y="3485236"/>
                </a:lnTo>
                <a:lnTo>
                  <a:pt x="250117" y="3625139"/>
                </a:lnTo>
                <a:lnTo>
                  <a:pt x="247092" y="3762299"/>
                </a:lnTo>
                <a:lnTo>
                  <a:pt x="244234" y="3898087"/>
                </a:lnTo>
                <a:lnTo>
                  <a:pt x="241040" y="4031133"/>
                </a:lnTo>
                <a:lnTo>
                  <a:pt x="236166" y="4163492"/>
                </a:lnTo>
                <a:lnTo>
                  <a:pt x="230955" y="4293793"/>
                </a:lnTo>
                <a:lnTo>
                  <a:pt x="226249" y="4421352"/>
                </a:lnTo>
                <a:lnTo>
                  <a:pt x="212969" y="4670298"/>
                </a:lnTo>
                <a:lnTo>
                  <a:pt x="198850" y="4908956"/>
                </a:lnTo>
                <a:lnTo>
                  <a:pt x="184058" y="5138013"/>
                </a:lnTo>
                <a:lnTo>
                  <a:pt x="167753" y="5354726"/>
                </a:lnTo>
                <a:lnTo>
                  <a:pt x="150776" y="5561838"/>
                </a:lnTo>
                <a:lnTo>
                  <a:pt x="132455" y="5753862"/>
                </a:lnTo>
                <a:lnTo>
                  <a:pt x="114469" y="5934227"/>
                </a:lnTo>
                <a:lnTo>
                  <a:pt x="96484" y="6100191"/>
                </a:lnTo>
                <a:lnTo>
                  <a:pt x="79507" y="6252438"/>
                </a:lnTo>
                <a:lnTo>
                  <a:pt x="63370" y="6387541"/>
                </a:lnTo>
                <a:lnTo>
                  <a:pt x="48074" y="6509613"/>
                </a:lnTo>
                <a:lnTo>
                  <a:pt x="35299" y="6612483"/>
                </a:lnTo>
                <a:lnTo>
                  <a:pt x="23197" y="6698894"/>
                </a:lnTo>
                <a:lnTo>
                  <a:pt x="5883" y="6817538"/>
                </a:lnTo>
                <a:lnTo>
                  <a:pt x="0" y="6858000"/>
                </a:lnTo>
                <a:lnTo>
                  <a:pt x="63181" y="6858000"/>
                </a:lnTo>
                <a:lnTo>
                  <a:pt x="69064" y="6817538"/>
                </a:lnTo>
                <a:lnTo>
                  <a:pt x="86378" y="6698894"/>
                </a:lnTo>
                <a:lnTo>
                  <a:pt x="98480" y="6612483"/>
                </a:lnTo>
                <a:lnTo>
                  <a:pt x="111255" y="6509613"/>
                </a:lnTo>
                <a:lnTo>
                  <a:pt x="126551" y="6387541"/>
                </a:lnTo>
                <a:lnTo>
                  <a:pt x="142688" y="6252438"/>
                </a:lnTo>
                <a:lnTo>
                  <a:pt x="159665" y="6100191"/>
                </a:lnTo>
                <a:lnTo>
                  <a:pt x="177650" y="5934227"/>
                </a:lnTo>
                <a:lnTo>
                  <a:pt x="195636" y="5753862"/>
                </a:lnTo>
                <a:lnTo>
                  <a:pt x="213957" y="5561838"/>
                </a:lnTo>
                <a:lnTo>
                  <a:pt x="230934" y="5354726"/>
                </a:lnTo>
                <a:lnTo>
                  <a:pt x="247239" y="5138013"/>
                </a:lnTo>
                <a:lnTo>
                  <a:pt x="262031" y="4908956"/>
                </a:lnTo>
                <a:lnTo>
                  <a:pt x="276150" y="4670298"/>
                </a:lnTo>
                <a:lnTo>
                  <a:pt x="289430" y="4421352"/>
                </a:lnTo>
                <a:lnTo>
                  <a:pt x="294136" y="4293793"/>
                </a:lnTo>
                <a:lnTo>
                  <a:pt x="299347" y="4163492"/>
                </a:lnTo>
                <a:lnTo>
                  <a:pt x="304221" y="4031133"/>
                </a:lnTo>
                <a:lnTo>
                  <a:pt x="307415" y="3898087"/>
                </a:lnTo>
                <a:lnTo>
                  <a:pt x="310273" y="3762299"/>
                </a:lnTo>
                <a:lnTo>
                  <a:pt x="313298" y="3625139"/>
                </a:lnTo>
                <a:lnTo>
                  <a:pt x="315315" y="3485236"/>
                </a:lnTo>
                <a:lnTo>
                  <a:pt x="315315" y="3343961"/>
                </a:lnTo>
                <a:lnTo>
                  <a:pt x="316324" y="3201315"/>
                </a:lnTo>
                <a:lnTo>
                  <a:pt x="315315" y="3057297"/>
                </a:lnTo>
                <a:lnTo>
                  <a:pt x="313298" y="2911221"/>
                </a:lnTo>
                <a:lnTo>
                  <a:pt x="311449" y="2765146"/>
                </a:lnTo>
                <a:lnTo>
                  <a:pt x="307415" y="2617013"/>
                </a:lnTo>
                <a:lnTo>
                  <a:pt x="303213" y="2467509"/>
                </a:lnTo>
                <a:lnTo>
                  <a:pt x="298338" y="2318004"/>
                </a:lnTo>
                <a:lnTo>
                  <a:pt x="291447" y="2167128"/>
                </a:lnTo>
                <a:lnTo>
                  <a:pt x="283210" y="2014881"/>
                </a:lnTo>
                <a:lnTo>
                  <a:pt x="275310" y="1861947"/>
                </a:lnTo>
                <a:lnTo>
                  <a:pt x="265225" y="1709014"/>
                </a:lnTo>
                <a:lnTo>
                  <a:pt x="253122" y="1554023"/>
                </a:lnTo>
                <a:lnTo>
                  <a:pt x="241020" y="1401090"/>
                </a:lnTo>
                <a:lnTo>
                  <a:pt x="227068" y="1245413"/>
                </a:lnTo>
                <a:lnTo>
                  <a:pt x="211772" y="1089051"/>
                </a:lnTo>
                <a:lnTo>
                  <a:pt x="195636" y="934746"/>
                </a:lnTo>
                <a:lnTo>
                  <a:pt x="176810" y="778383"/>
                </a:lnTo>
                <a:lnTo>
                  <a:pt x="156639" y="622707"/>
                </a:lnTo>
                <a:lnTo>
                  <a:pt x="136636" y="466344"/>
                </a:lnTo>
                <a:lnTo>
                  <a:pt x="113272" y="310668"/>
                </a:lnTo>
                <a:lnTo>
                  <a:pt x="89403" y="155677"/>
                </a:lnTo>
                <a:close/>
              </a:path>
            </a:pathLst>
          </a:custGeom>
          <a:solidFill>
            <a:srgbClr val="474B57"/>
          </a:solidFill>
          <a:ln>
            <a:noFill/>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841BA63-5F80-B049-AE8A-BC6AAADE15FA}"/>
              </a:ext>
            </a:extLst>
          </p:cNvPr>
          <p:cNvSpPr>
            <a:spLocks noGrp="1"/>
          </p:cNvSpPr>
          <p:nvPr>
            <p:ph idx="1"/>
          </p:nvPr>
        </p:nvSpPr>
        <p:spPr>
          <a:xfrm>
            <a:off x="4179576" y="2111829"/>
            <a:ext cx="7493867" cy="3978075"/>
          </a:xfrm>
        </p:spPr>
        <p:txBody>
          <a:bodyPr anchor="t">
            <a:normAutofit/>
          </a:bodyPr>
          <a:lstStyle/>
          <a:p>
            <a:pPr marL="0" indent="0">
              <a:buNone/>
            </a:pPr>
            <a:r>
              <a:rPr lang="en-US" sz="2400" dirty="0">
                <a:solidFill>
                  <a:schemeClr val="tx2"/>
                </a:solidFill>
              </a:rPr>
              <a:t>The circulatory system can be classified into </a:t>
            </a:r>
            <a:r>
              <a:rPr lang="en-US" sz="2400" b="1" u="sng" dirty="0">
                <a:solidFill>
                  <a:schemeClr val="tx2"/>
                </a:solidFill>
              </a:rPr>
              <a:t>5 Categories</a:t>
            </a:r>
            <a:r>
              <a:rPr lang="en-US" sz="2400" dirty="0">
                <a:solidFill>
                  <a:schemeClr val="tx2"/>
                </a:solidFill>
              </a:rPr>
              <a:t>:</a:t>
            </a:r>
          </a:p>
          <a:p>
            <a:pPr marL="662940" lvl="1" indent="-342900">
              <a:buFont typeface="+mj-lt"/>
              <a:buAutoNum type="arabicPeriod"/>
            </a:pPr>
            <a:r>
              <a:rPr lang="en-US" sz="2400" dirty="0">
                <a:solidFill>
                  <a:schemeClr val="tx2"/>
                </a:solidFill>
              </a:rPr>
              <a:t>Blood</a:t>
            </a:r>
          </a:p>
          <a:p>
            <a:pPr marL="662940" lvl="1" indent="-342900">
              <a:buFont typeface="+mj-lt"/>
              <a:buAutoNum type="arabicPeriod"/>
            </a:pPr>
            <a:r>
              <a:rPr lang="en-US" sz="2400" dirty="0">
                <a:solidFill>
                  <a:schemeClr val="tx2"/>
                </a:solidFill>
              </a:rPr>
              <a:t>Heart</a:t>
            </a:r>
          </a:p>
          <a:p>
            <a:pPr marL="662940" lvl="1" indent="-342900">
              <a:buFont typeface="+mj-lt"/>
              <a:buAutoNum type="arabicPeriod"/>
            </a:pPr>
            <a:r>
              <a:rPr lang="en-US" sz="2400" dirty="0">
                <a:solidFill>
                  <a:schemeClr val="tx2"/>
                </a:solidFill>
              </a:rPr>
              <a:t>Arteries</a:t>
            </a:r>
          </a:p>
          <a:p>
            <a:pPr marL="662940" lvl="1" indent="-342900">
              <a:buFont typeface="+mj-lt"/>
              <a:buAutoNum type="arabicPeriod"/>
            </a:pPr>
            <a:r>
              <a:rPr lang="en-US" sz="2400" dirty="0">
                <a:solidFill>
                  <a:schemeClr val="tx2"/>
                </a:solidFill>
              </a:rPr>
              <a:t>Capillaries</a:t>
            </a:r>
          </a:p>
          <a:p>
            <a:pPr marL="662940" lvl="1" indent="-342900">
              <a:buFont typeface="+mj-lt"/>
              <a:buAutoNum type="arabicPeriod"/>
            </a:pPr>
            <a:r>
              <a:rPr lang="en-US" sz="2400" dirty="0">
                <a:solidFill>
                  <a:schemeClr val="tx2"/>
                </a:solidFill>
              </a:rPr>
              <a:t>Veins</a:t>
            </a:r>
          </a:p>
        </p:txBody>
      </p:sp>
    </p:spTree>
    <p:extLst>
      <p:ext uri="{BB962C8B-B14F-4D97-AF65-F5344CB8AC3E}">
        <p14:creationId xmlns:p14="http://schemas.microsoft.com/office/powerpoint/2010/main" val="2070778697"/>
      </p:ext>
    </p:extLst>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white&#10;&#10;Description automatically generated">
            <a:extLst>
              <a:ext uri="{FF2B5EF4-FFF2-40B4-BE49-F238E27FC236}">
                <a16:creationId xmlns:a16="http://schemas.microsoft.com/office/drawing/2014/main" id="{8D23192C-A0DE-C14C-BAB0-0C109FBA1514}"/>
              </a:ext>
            </a:extLst>
          </p:cNvPr>
          <p:cNvPicPr>
            <a:picLocks noChangeAspect="1"/>
          </p:cNvPicPr>
          <p:nvPr/>
        </p:nvPicPr>
        <p:blipFill rotWithShape="1">
          <a:blip r:embed="rId2">
            <a:extLst>
              <a:ext uri="{28A0092B-C50C-407E-A947-70E740481C1C}">
                <a14:useLocalDpi xmlns:a14="http://schemas.microsoft.com/office/drawing/2010/main" val="0"/>
              </a:ext>
            </a:extLst>
          </a:blip>
          <a:srcRect t="5343" b="3131"/>
          <a:stretch/>
        </p:blipFill>
        <p:spPr>
          <a:xfrm>
            <a:off x="0" y="40806"/>
            <a:ext cx="12192000" cy="6862703"/>
          </a:xfrm>
          <a:prstGeom prst="rect">
            <a:avLst/>
          </a:prstGeom>
        </p:spPr>
      </p:pic>
      <p:sp>
        <p:nvSpPr>
          <p:cNvPr id="10" name="Rounded Rectangle 17">
            <a:extLst>
              <a:ext uri="{FF2B5EF4-FFF2-40B4-BE49-F238E27FC236}">
                <a16:creationId xmlns:a16="http://schemas.microsoft.com/office/drawing/2014/main" id="{19738FD9-60D1-4D66-A0E4-3CABDD655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7418915"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81E2E6-B6DA-4D40-A25C-B4DBACB0D2B0}"/>
              </a:ext>
            </a:extLst>
          </p:cNvPr>
          <p:cNvSpPr>
            <a:spLocks noGrp="1"/>
          </p:cNvSpPr>
          <p:nvPr>
            <p:ph type="title"/>
          </p:nvPr>
        </p:nvSpPr>
        <p:spPr>
          <a:xfrm>
            <a:off x="1069849" y="1531917"/>
            <a:ext cx="6233004" cy="1014583"/>
          </a:xfrm>
        </p:spPr>
        <p:txBody>
          <a:bodyPr>
            <a:normAutofit/>
          </a:bodyPr>
          <a:lstStyle/>
          <a:p>
            <a:r>
              <a:rPr lang="en-US" sz="4800" dirty="0"/>
              <a:t>Fun Fowl Facts:</a:t>
            </a:r>
          </a:p>
        </p:txBody>
      </p:sp>
      <p:cxnSp>
        <p:nvCxnSpPr>
          <p:cNvPr id="12" name="Straight Connector 11">
            <a:extLst>
              <a:ext uri="{FF2B5EF4-FFF2-40B4-BE49-F238E27FC236}">
                <a16:creationId xmlns:a16="http://schemas.microsoft.com/office/drawing/2014/main" id="{AD455BEA-6E29-435D-A5DB-88C5853E5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22411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0D94EF-EE56-E843-B7BA-91A08D2C5CB8}"/>
              </a:ext>
            </a:extLst>
          </p:cNvPr>
          <p:cNvSpPr>
            <a:spLocks noGrp="1"/>
          </p:cNvSpPr>
          <p:nvPr>
            <p:ph idx="1"/>
          </p:nvPr>
        </p:nvSpPr>
        <p:spPr>
          <a:xfrm>
            <a:off x="1069849" y="2855840"/>
            <a:ext cx="6233003" cy="3196168"/>
          </a:xfrm>
        </p:spPr>
        <p:txBody>
          <a:bodyPr>
            <a:normAutofit/>
          </a:bodyPr>
          <a:lstStyle/>
          <a:p>
            <a:r>
              <a:rPr lang="en-US" sz="2400" dirty="0"/>
              <a:t>The avian kidney is </a:t>
            </a:r>
            <a:r>
              <a:rPr lang="en-US" sz="2400" b="1" dirty="0"/>
              <a:t>2x larger</a:t>
            </a:r>
            <a:r>
              <a:rPr lang="en-US" sz="2400" dirty="0"/>
              <a:t> than mammalians due to the high metabolic demand.</a:t>
            </a:r>
          </a:p>
          <a:p>
            <a:r>
              <a:rPr lang="en-US" sz="2400" dirty="0"/>
              <a:t>Birds have </a:t>
            </a:r>
            <a:r>
              <a:rPr lang="en-US" sz="2400" b="1" dirty="0"/>
              <a:t>NO urinary bladder</a:t>
            </a:r>
            <a:r>
              <a:rPr lang="en-US" sz="2400" dirty="0"/>
              <a:t> (except for rhea and ostrich)</a:t>
            </a:r>
          </a:p>
          <a:p>
            <a:pPr lvl="1"/>
            <a:r>
              <a:rPr lang="en-US" sz="2000" i="1" dirty="0"/>
              <a:t>What does this mean? Chickens do not urinate (urea)!</a:t>
            </a:r>
          </a:p>
        </p:txBody>
      </p:sp>
      <p:sp>
        <p:nvSpPr>
          <p:cNvPr id="14" name="Rounded Rectangle 18">
            <a:extLst>
              <a:ext uri="{FF2B5EF4-FFF2-40B4-BE49-F238E27FC236}">
                <a16:creationId xmlns:a16="http://schemas.microsoft.com/office/drawing/2014/main" id="{C0279480-9DCB-4A52-99D2-EF55FEE1F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7012862"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92991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E52-2E2B-654F-9D03-9AC0062E032E}"/>
              </a:ext>
            </a:extLst>
          </p:cNvPr>
          <p:cNvSpPr>
            <a:spLocks noGrp="1"/>
          </p:cNvSpPr>
          <p:nvPr>
            <p:ph type="title"/>
          </p:nvPr>
        </p:nvSpPr>
        <p:spPr>
          <a:xfrm>
            <a:off x="2933700" y="1175657"/>
            <a:ext cx="8770571" cy="953404"/>
          </a:xfrm>
        </p:spPr>
        <p:txBody>
          <a:bodyPr/>
          <a:lstStyle/>
          <a:p>
            <a:r>
              <a:rPr lang="en-US" dirty="0"/>
              <a:t>Uric Acid vs. Urea</a:t>
            </a:r>
          </a:p>
        </p:txBody>
      </p:sp>
      <p:sp>
        <p:nvSpPr>
          <p:cNvPr id="3" name="Content Placeholder 2">
            <a:extLst>
              <a:ext uri="{FF2B5EF4-FFF2-40B4-BE49-F238E27FC236}">
                <a16:creationId xmlns:a16="http://schemas.microsoft.com/office/drawing/2014/main" id="{6D56D8E6-6BF5-1A48-B6FC-79D1049B0AF0}"/>
              </a:ext>
            </a:extLst>
          </p:cNvPr>
          <p:cNvSpPr>
            <a:spLocks noGrp="1"/>
          </p:cNvSpPr>
          <p:nvPr>
            <p:ph idx="1"/>
          </p:nvPr>
        </p:nvSpPr>
        <p:spPr>
          <a:xfrm>
            <a:off x="2933700" y="2438400"/>
            <a:ext cx="8770571" cy="4271158"/>
          </a:xfrm>
        </p:spPr>
        <p:txBody>
          <a:bodyPr>
            <a:normAutofit fontScale="92500"/>
          </a:bodyPr>
          <a:lstStyle/>
          <a:p>
            <a:pPr marL="0" indent="0">
              <a:buNone/>
            </a:pPr>
            <a:r>
              <a:rPr lang="en-US" sz="2400" b="1" u="sng" dirty="0"/>
              <a:t>Uric Acid</a:t>
            </a:r>
            <a:r>
              <a:rPr lang="en-US" sz="2400" dirty="0"/>
              <a:t> (urate) – The waste product of protein metabolism in the chicken</a:t>
            </a:r>
          </a:p>
          <a:p>
            <a:pPr marL="0" indent="0">
              <a:buNone/>
            </a:pPr>
            <a:r>
              <a:rPr lang="en-US" sz="2400" b="1" u="sng" dirty="0"/>
              <a:t>Urea</a:t>
            </a:r>
            <a:r>
              <a:rPr lang="en-US" sz="2400" dirty="0"/>
              <a:t> (in urine) – The waste product of protein metabolism in other domestic livestock.</a:t>
            </a:r>
          </a:p>
          <a:p>
            <a:pPr marL="0" indent="0">
              <a:buNone/>
            </a:pPr>
            <a:endParaRPr lang="en-US" sz="2400" dirty="0"/>
          </a:p>
          <a:p>
            <a:pPr marL="0" indent="0">
              <a:buNone/>
            </a:pPr>
            <a:r>
              <a:rPr lang="en-US" sz="2400" dirty="0"/>
              <a:t>One of the most dangerous biological waste products results from the breakdown proteins:</a:t>
            </a:r>
          </a:p>
          <a:p>
            <a:pPr marL="0" indent="0">
              <a:buNone/>
            </a:pPr>
            <a:r>
              <a:rPr lang="en-US" sz="2400" dirty="0"/>
              <a:t>The main waste product formed during this decomposition is </a:t>
            </a:r>
            <a:r>
              <a:rPr lang="en-US" sz="2400" b="1" dirty="0"/>
              <a:t>ammonia</a:t>
            </a:r>
            <a:r>
              <a:rPr lang="en-US" sz="2400" dirty="0"/>
              <a:t> (NH</a:t>
            </a:r>
            <a:r>
              <a:rPr lang="en-US" sz="2400" baseline="-25000" dirty="0"/>
              <a:t>3</a:t>
            </a:r>
            <a:r>
              <a:rPr lang="en-US" sz="2400" dirty="0"/>
              <a:t>), which is toxic.</a:t>
            </a:r>
          </a:p>
          <a:p>
            <a:pPr lvl="1"/>
            <a:r>
              <a:rPr lang="en-US" sz="2000" i="1" dirty="0"/>
              <a:t>Urination in mammals eliminates urea.</a:t>
            </a:r>
          </a:p>
        </p:txBody>
      </p:sp>
    </p:spTree>
    <p:extLst>
      <p:ext uri="{BB962C8B-B14F-4D97-AF65-F5344CB8AC3E}">
        <p14:creationId xmlns:p14="http://schemas.microsoft.com/office/powerpoint/2010/main" val="239179904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DE52-2E2B-654F-9D03-9AC0062E032E}"/>
              </a:ext>
            </a:extLst>
          </p:cNvPr>
          <p:cNvSpPr>
            <a:spLocks noGrp="1"/>
          </p:cNvSpPr>
          <p:nvPr>
            <p:ph type="title"/>
          </p:nvPr>
        </p:nvSpPr>
        <p:spPr>
          <a:xfrm>
            <a:off x="2933700" y="1175657"/>
            <a:ext cx="8770571" cy="953404"/>
          </a:xfrm>
        </p:spPr>
        <p:txBody>
          <a:bodyPr/>
          <a:lstStyle/>
          <a:p>
            <a:r>
              <a:rPr lang="en-US" dirty="0"/>
              <a:t>Uric Acid vs. Urea</a:t>
            </a:r>
          </a:p>
        </p:txBody>
      </p:sp>
      <p:sp>
        <p:nvSpPr>
          <p:cNvPr id="3" name="Content Placeholder 2">
            <a:extLst>
              <a:ext uri="{FF2B5EF4-FFF2-40B4-BE49-F238E27FC236}">
                <a16:creationId xmlns:a16="http://schemas.microsoft.com/office/drawing/2014/main" id="{6D56D8E6-6BF5-1A48-B6FC-79D1049B0AF0}"/>
              </a:ext>
            </a:extLst>
          </p:cNvPr>
          <p:cNvSpPr>
            <a:spLocks noGrp="1"/>
          </p:cNvSpPr>
          <p:nvPr>
            <p:ph idx="1"/>
          </p:nvPr>
        </p:nvSpPr>
        <p:spPr/>
        <p:txBody>
          <a:bodyPr>
            <a:normAutofit/>
          </a:bodyPr>
          <a:lstStyle/>
          <a:p>
            <a:r>
              <a:rPr lang="en-US" sz="2800" dirty="0"/>
              <a:t>Although effective, </a:t>
            </a:r>
            <a:r>
              <a:rPr lang="en-US" sz="2800" b="1" dirty="0"/>
              <a:t>urinating wastes water</a:t>
            </a:r>
            <a:r>
              <a:rPr lang="en-US" sz="2800" dirty="0"/>
              <a:t>!</a:t>
            </a:r>
          </a:p>
          <a:p>
            <a:r>
              <a:rPr lang="en-US" sz="2800" dirty="0"/>
              <a:t>Thus, birds have developed a different, less water-wasting process for dealing with their body’s ammonia:</a:t>
            </a:r>
          </a:p>
          <a:p>
            <a:pPr lvl="1"/>
            <a:r>
              <a:rPr lang="en-US" sz="2400" dirty="0"/>
              <a:t>Rather than converting their ammonia to urea, they mostly convert it to uric acid (C</a:t>
            </a:r>
            <a:r>
              <a:rPr lang="en-US" sz="2400" baseline="-25000" dirty="0"/>
              <a:t>5</a:t>
            </a:r>
            <a:r>
              <a:rPr lang="en-US" sz="2400" dirty="0"/>
              <a:t>H</a:t>
            </a:r>
            <a:r>
              <a:rPr lang="en-US" sz="2400" baseline="-25000" dirty="0"/>
              <a:t>4</a:t>
            </a:r>
            <a:r>
              <a:rPr lang="en-US" sz="2400" dirty="0"/>
              <a:t>N</a:t>
            </a:r>
            <a:r>
              <a:rPr lang="en-US" sz="2400" baseline="-25000" dirty="0"/>
              <a:t>3</a:t>
            </a:r>
            <a:r>
              <a:rPr lang="en-US" sz="2400" dirty="0"/>
              <a:t>O</a:t>
            </a:r>
            <a:r>
              <a:rPr lang="en-US" sz="2400" baseline="-25000" dirty="0"/>
              <a:t>3</a:t>
            </a:r>
            <a:r>
              <a:rPr lang="en-US" sz="2400" dirty="0"/>
              <a:t>).</a:t>
            </a:r>
          </a:p>
          <a:p>
            <a:pPr lvl="1"/>
            <a:r>
              <a:rPr lang="en-US" sz="2400" dirty="0"/>
              <a:t>This is excreted as a white paste or even a dry, white powder and very little water is wasted.</a:t>
            </a:r>
          </a:p>
        </p:txBody>
      </p:sp>
    </p:spTree>
    <p:extLst>
      <p:ext uri="{BB962C8B-B14F-4D97-AF65-F5344CB8AC3E}">
        <p14:creationId xmlns:p14="http://schemas.microsoft.com/office/powerpoint/2010/main" val="394323382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2720A-2E66-6C49-A6FE-3D49014BDF3A}"/>
              </a:ext>
            </a:extLst>
          </p:cNvPr>
          <p:cNvSpPr>
            <a:spLocks noGrp="1"/>
          </p:cNvSpPr>
          <p:nvPr>
            <p:ph type="title"/>
          </p:nvPr>
        </p:nvSpPr>
        <p:spPr>
          <a:xfrm>
            <a:off x="2933700" y="1104405"/>
            <a:ext cx="8770571" cy="1024656"/>
          </a:xfrm>
        </p:spPr>
        <p:txBody>
          <a:bodyPr/>
          <a:lstStyle/>
          <a:p>
            <a:r>
              <a:rPr lang="en-US" dirty="0"/>
              <a:t>Endocrine System in Poultry</a:t>
            </a:r>
          </a:p>
        </p:txBody>
      </p:sp>
      <p:sp>
        <p:nvSpPr>
          <p:cNvPr id="3" name="Content Placeholder 2">
            <a:extLst>
              <a:ext uri="{FF2B5EF4-FFF2-40B4-BE49-F238E27FC236}">
                <a16:creationId xmlns:a16="http://schemas.microsoft.com/office/drawing/2014/main" id="{DB0C5B5D-A5E0-534F-84E4-84B97F344534}"/>
              </a:ext>
            </a:extLst>
          </p:cNvPr>
          <p:cNvSpPr>
            <a:spLocks noGrp="1"/>
          </p:cNvSpPr>
          <p:nvPr>
            <p:ph idx="1"/>
          </p:nvPr>
        </p:nvSpPr>
        <p:spPr/>
        <p:txBody>
          <a:bodyPr>
            <a:normAutofit fontScale="92500" lnSpcReduction="20000"/>
          </a:bodyPr>
          <a:lstStyle/>
          <a:p>
            <a:pPr marL="0" indent="0">
              <a:buNone/>
            </a:pPr>
            <a:r>
              <a:rPr lang="en-US" sz="2800" dirty="0"/>
              <a:t>The </a:t>
            </a:r>
            <a:r>
              <a:rPr lang="en-US" sz="2800" b="1" u="sng" dirty="0"/>
              <a:t>Endocrine System</a:t>
            </a:r>
            <a:r>
              <a:rPr lang="en-US" sz="2800" dirty="0"/>
              <a:t> in poultry is made up of:</a:t>
            </a:r>
          </a:p>
          <a:p>
            <a:pPr marL="662940" lvl="1" indent="-342900">
              <a:buFont typeface="+mj-lt"/>
              <a:buAutoNum type="arabicPeriod"/>
            </a:pPr>
            <a:r>
              <a:rPr lang="en-US" sz="2600" dirty="0"/>
              <a:t>Glands</a:t>
            </a:r>
          </a:p>
          <a:p>
            <a:pPr marL="662940" lvl="1" indent="-342900">
              <a:buFont typeface="+mj-lt"/>
              <a:buAutoNum type="arabicPeriod"/>
            </a:pPr>
            <a:r>
              <a:rPr lang="en-US" sz="2600" dirty="0"/>
              <a:t>Hormones</a:t>
            </a:r>
          </a:p>
          <a:p>
            <a:pPr marL="662940" lvl="1" indent="-342900">
              <a:buFont typeface="+mj-lt"/>
              <a:buAutoNum type="arabicPeriod"/>
            </a:pPr>
            <a:r>
              <a:rPr lang="en-US" sz="2600" dirty="0"/>
              <a:t>Receptors</a:t>
            </a:r>
          </a:p>
          <a:p>
            <a:pPr marL="320040" lvl="1" indent="0">
              <a:buNone/>
            </a:pPr>
            <a:endParaRPr lang="en-US" sz="2400" dirty="0"/>
          </a:p>
          <a:p>
            <a:pPr marL="320040" lvl="1" indent="0">
              <a:buNone/>
            </a:pPr>
            <a:r>
              <a:rPr lang="en-US" sz="3000" dirty="0"/>
              <a:t>It is the </a:t>
            </a:r>
            <a:r>
              <a:rPr lang="en-US" sz="3000" b="1" u="sng" dirty="0"/>
              <a:t>communication link</a:t>
            </a:r>
            <a:r>
              <a:rPr lang="en-US" sz="3000" dirty="0"/>
              <a:t> between the nervous system, reproduction, immunity, metabolism, and the behavior of a chicken!</a:t>
            </a:r>
          </a:p>
        </p:txBody>
      </p:sp>
    </p:spTree>
    <p:extLst>
      <p:ext uri="{BB962C8B-B14F-4D97-AF65-F5344CB8AC3E}">
        <p14:creationId xmlns:p14="http://schemas.microsoft.com/office/powerpoint/2010/main" val="208141101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Poultry Science:</a:t>
            </a:r>
            <a:br>
              <a:rPr lang="en-US" dirty="0"/>
            </a:br>
            <a:r>
              <a:rPr lang="en-US" dirty="0"/>
              <a:t>Internal Anatomy</a:t>
            </a:r>
          </a:p>
        </p:txBody>
      </p:sp>
      <p:sp>
        <p:nvSpPr>
          <p:cNvPr id="3" name="Text Placeholder 2"/>
          <p:cNvSpPr>
            <a:spLocks noGrp="1"/>
          </p:cNvSpPr>
          <p:nvPr>
            <p:ph type="body" idx="1"/>
          </p:nvPr>
        </p:nvSpPr>
        <p:spPr/>
        <p:txBody>
          <a:bodyPr/>
          <a:lstStyle/>
          <a:p>
            <a:r>
              <a:rPr lang="en-US" dirty="0"/>
              <a:t>Unit 5: Segment 4</a:t>
            </a:r>
          </a:p>
          <a:p>
            <a:r>
              <a:rPr lang="en-US" i="1" dirty="0"/>
              <a:t>Digestive System</a:t>
            </a:r>
          </a:p>
        </p:txBody>
      </p:sp>
    </p:spTree>
    <p:extLst>
      <p:ext uri="{BB962C8B-B14F-4D97-AF65-F5344CB8AC3E}">
        <p14:creationId xmlns:p14="http://schemas.microsoft.com/office/powerpoint/2010/main" val="176443057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Skeletal System of Poultry</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lnSpcReduction="10000"/>
          </a:bodyPr>
          <a:lstStyle/>
          <a:p>
            <a:pPr marL="0" indent="0">
              <a:buNone/>
            </a:pPr>
            <a:r>
              <a:rPr lang="en-US" dirty="0"/>
              <a:t>Basic skeletal arrangement is generally analogous to that of mammals, but with several differences:</a:t>
            </a:r>
          </a:p>
          <a:p>
            <a:pPr marL="662940" lvl="1" indent="-342900">
              <a:buFont typeface="+mj-lt"/>
              <a:buAutoNum type="arabicPeriod"/>
            </a:pPr>
            <a:r>
              <a:rPr lang="en-US" u="sng" dirty="0"/>
              <a:t>Coracoids</a:t>
            </a:r>
            <a:r>
              <a:rPr lang="en-US" dirty="0"/>
              <a:t> – a pair of bones that aid in wing movement and supplies additional support of the shoulder joint.</a:t>
            </a:r>
          </a:p>
          <a:p>
            <a:pPr marL="662940" lvl="1" indent="-342900">
              <a:buFont typeface="+mj-lt"/>
              <a:buAutoNum type="arabicPeriod"/>
            </a:pPr>
            <a:r>
              <a:rPr lang="en-US" u="sng" dirty="0"/>
              <a:t>Cervical Vertebrae (Neck Bones)</a:t>
            </a:r>
            <a:r>
              <a:rPr lang="en-US" dirty="0"/>
              <a:t> – for an “S” shape, which are designed to minimize landing impact stresses on the head.</a:t>
            </a:r>
          </a:p>
          <a:p>
            <a:pPr marL="662940" lvl="1" indent="-342900">
              <a:buFont typeface="+mj-lt"/>
              <a:buAutoNum type="arabicPeriod"/>
            </a:pPr>
            <a:r>
              <a:rPr lang="en-US" u="sng" dirty="0"/>
              <a:t>Spinal Vertebrae</a:t>
            </a:r>
            <a:r>
              <a:rPr lang="en-US" dirty="0"/>
              <a:t> – these are fused to add support for wing movement.</a:t>
            </a:r>
          </a:p>
          <a:p>
            <a:pPr marL="662940" lvl="1" indent="-342900">
              <a:buFont typeface="+mj-lt"/>
              <a:buAutoNum type="arabicPeriod"/>
            </a:pPr>
            <a:r>
              <a:rPr lang="en-US" dirty="0"/>
              <a:t>Bones of birds are </a:t>
            </a:r>
            <a:r>
              <a:rPr lang="en-US" b="1" u="sng" dirty="0"/>
              <a:t>lighter in weight </a:t>
            </a:r>
            <a:r>
              <a:rPr lang="en-US" dirty="0"/>
              <a:t>than they are in mammals.</a:t>
            </a:r>
          </a:p>
          <a:p>
            <a:pPr marL="662940" lvl="1" indent="-342900">
              <a:buFont typeface="+mj-lt"/>
              <a:buAutoNum type="arabicPeriod"/>
            </a:pPr>
            <a:r>
              <a:rPr lang="en-US" dirty="0"/>
              <a:t>Some of the bones are hollow and actually act as part of the </a:t>
            </a:r>
            <a:r>
              <a:rPr lang="en-US" b="1" u="sng" dirty="0"/>
              <a:t>avian respiratory system</a:t>
            </a:r>
            <a:r>
              <a:rPr lang="en-US" dirty="0"/>
              <a:t>! These are called </a:t>
            </a:r>
            <a:r>
              <a:rPr lang="en-US" b="1" u="sng" dirty="0"/>
              <a:t>pneumatic bones</a:t>
            </a:r>
            <a:r>
              <a:rPr lang="en-US" dirty="0"/>
              <a:t> (pronounced “</a:t>
            </a:r>
            <a:r>
              <a:rPr lang="en-US" i="1" dirty="0"/>
              <a:t>new-</a:t>
            </a:r>
            <a:r>
              <a:rPr lang="en-US" i="1" dirty="0" err="1"/>
              <a:t>matic</a:t>
            </a:r>
            <a:r>
              <a:rPr lang="en-US" dirty="0"/>
              <a:t>”) and include the skull, </a:t>
            </a:r>
            <a:r>
              <a:rPr lang="en-US" dirty="0" err="1"/>
              <a:t>humerus</a:t>
            </a:r>
            <a:r>
              <a:rPr lang="en-US" dirty="0"/>
              <a:t>, clavicle, keel (sternum), pelvic girdle, and the lumbar and sacral vertebrate.</a:t>
            </a:r>
          </a:p>
        </p:txBody>
      </p:sp>
    </p:spTree>
    <p:extLst>
      <p:ext uri="{BB962C8B-B14F-4D97-AF65-F5344CB8AC3E}">
        <p14:creationId xmlns:p14="http://schemas.microsoft.com/office/powerpoint/2010/main" val="94582306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5C4676-5CA4-43E8-A82C-0CC27E7DE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chicken&#10;&#10;Description automatically generated">
            <a:extLst>
              <a:ext uri="{FF2B5EF4-FFF2-40B4-BE49-F238E27FC236}">
                <a16:creationId xmlns:a16="http://schemas.microsoft.com/office/drawing/2014/main" id="{D0CABB15-14B2-914E-B84C-FB695357F8E0}"/>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2981" b="12783"/>
          <a:stretch/>
        </p:blipFill>
        <p:spPr>
          <a:xfrm>
            <a:off x="20" y="2754"/>
            <a:ext cx="12191980" cy="6855246"/>
          </a:xfrm>
          <a:prstGeom prst="rect">
            <a:avLst/>
          </a:prstGeom>
        </p:spPr>
      </p:pic>
      <p:sp>
        <p:nvSpPr>
          <p:cNvPr id="2" name="Title 1">
            <a:extLst>
              <a:ext uri="{FF2B5EF4-FFF2-40B4-BE49-F238E27FC236}">
                <a16:creationId xmlns:a16="http://schemas.microsoft.com/office/drawing/2014/main" id="{C64D4BCF-FD83-1941-A0C8-3980B500E691}"/>
              </a:ext>
            </a:extLst>
          </p:cNvPr>
          <p:cNvSpPr>
            <a:spLocks noGrp="1"/>
          </p:cNvSpPr>
          <p:nvPr>
            <p:ph type="title"/>
          </p:nvPr>
        </p:nvSpPr>
        <p:spPr>
          <a:xfrm>
            <a:off x="2933700" y="568345"/>
            <a:ext cx="8953500" cy="1560716"/>
          </a:xfrm>
        </p:spPr>
        <p:txBody>
          <a:bodyPr>
            <a:noAutofit/>
          </a:bodyPr>
          <a:lstStyle/>
          <a:p>
            <a:r>
              <a:rPr lang="en-US" sz="4800" dirty="0">
                <a:solidFill>
                  <a:schemeClr val="tx1"/>
                </a:solidFill>
              </a:rPr>
              <a:t>Functions of the </a:t>
            </a:r>
            <a:br>
              <a:rPr lang="en-US" sz="4800" dirty="0">
                <a:solidFill>
                  <a:schemeClr val="tx1"/>
                </a:solidFill>
              </a:rPr>
            </a:br>
            <a:r>
              <a:rPr lang="en-US" sz="4800" dirty="0">
                <a:solidFill>
                  <a:schemeClr val="tx1"/>
                </a:solidFill>
              </a:rPr>
              <a:t>Digestive System</a:t>
            </a:r>
          </a:p>
        </p:txBody>
      </p:sp>
      <p:cxnSp>
        <p:nvCxnSpPr>
          <p:cNvPr id="14" name="Straight Connector 13">
            <a:extLst>
              <a:ext uri="{FF2B5EF4-FFF2-40B4-BE49-F238E27FC236}">
                <a16:creationId xmlns:a16="http://schemas.microsoft.com/office/drawing/2014/main" id="{26A7ED68-2693-44C8-8C3E-A627AE7367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7ADD15-C0BE-F548-A4B9-ED0497063576}"/>
              </a:ext>
            </a:extLst>
          </p:cNvPr>
          <p:cNvSpPr>
            <a:spLocks noGrp="1"/>
          </p:cNvSpPr>
          <p:nvPr>
            <p:ph idx="1"/>
          </p:nvPr>
        </p:nvSpPr>
        <p:spPr>
          <a:xfrm>
            <a:off x="2933700" y="2438400"/>
            <a:ext cx="8770571" cy="3651504"/>
          </a:xfrm>
        </p:spPr>
        <p:txBody>
          <a:bodyPr>
            <a:normAutofit/>
          </a:bodyPr>
          <a:lstStyle/>
          <a:p>
            <a:pPr marL="457200" indent="-457200">
              <a:buFont typeface="+mj-lt"/>
              <a:buAutoNum type="arabicPeriod"/>
            </a:pPr>
            <a:r>
              <a:rPr lang="en-US" sz="2800" dirty="0">
                <a:solidFill>
                  <a:schemeClr val="tx1"/>
                </a:solidFill>
              </a:rPr>
              <a:t>Mechanical &amp; chemical breakdown of food</a:t>
            </a:r>
          </a:p>
          <a:p>
            <a:pPr marL="457200" indent="-457200">
              <a:buFont typeface="+mj-lt"/>
              <a:buAutoNum type="arabicPeriod"/>
            </a:pPr>
            <a:r>
              <a:rPr lang="en-US" sz="2800" dirty="0">
                <a:solidFill>
                  <a:schemeClr val="tx1"/>
                </a:solidFill>
              </a:rPr>
              <a:t>Absorption of nutrients or breakdown products</a:t>
            </a:r>
          </a:p>
          <a:p>
            <a:pPr marL="457200" indent="-457200">
              <a:buFont typeface="+mj-lt"/>
              <a:buAutoNum type="arabicPeriod"/>
            </a:pPr>
            <a:r>
              <a:rPr lang="en-US" sz="2800" dirty="0">
                <a:solidFill>
                  <a:schemeClr val="tx1"/>
                </a:solidFill>
              </a:rPr>
              <a:t>Exertion of undigested material</a:t>
            </a:r>
          </a:p>
        </p:txBody>
      </p:sp>
    </p:spTree>
    <p:extLst>
      <p:ext uri="{BB962C8B-B14F-4D97-AF65-F5344CB8AC3E}">
        <p14:creationId xmlns:p14="http://schemas.microsoft.com/office/powerpoint/2010/main" val="504684054"/>
      </p:ext>
    </p:extLst>
  </p:cSld>
  <p:clrMapOvr>
    <a:overrideClrMapping bg1="dk1" tx1="lt1" bg2="dk2" tx2="lt2" accent1="accent1" accent2="accent2" accent3="accent3" accent4="accent4" accent5="accent5" accent6="accent6" hlink="hlink" folHlink="folHlink"/>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71B1-3637-CE4F-8FE7-55BE371EFE0B}"/>
              </a:ext>
            </a:extLst>
          </p:cNvPr>
          <p:cNvSpPr>
            <a:spLocks noGrp="1"/>
          </p:cNvSpPr>
          <p:nvPr>
            <p:ph type="title"/>
          </p:nvPr>
        </p:nvSpPr>
        <p:spPr>
          <a:xfrm>
            <a:off x="2933700" y="1197033"/>
            <a:ext cx="8770571" cy="932028"/>
          </a:xfrm>
        </p:spPr>
        <p:txBody>
          <a:bodyPr/>
          <a:lstStyle/>
          <a:p>
            <a:r>
              <a:rPr lang="en-US" dirty="0"/>
              <a:t>Digestive System of a Chicken</a:t>
            </a:r>
          </a:p>
        </p:txBody>
      </p:sp>
      <p:pic>
        <p:nvPicPr>
          <p:cNvPr id="5" name="Content Placeholder 4" descr="A picture containing map, table, food, sitting&#10;&#10;Description automatically generated">
            <a:extLst>
              <a:ext uri="{FF2B5EF4-FFF2-40B4-BE49-F238E27FC236}">
                <a16:creationId xmlns:a16="http://schemas.microsoft.com/office/drawing/2014/main" id="{F1BB591C-D568-AA45-A180-DAFE7FA83D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77" b="1572"/>
          <a:stretch/>
        </p:blipFill>
        <p:spPr>
          <a:xfrm>
            <a:off x="1454218" y="2344189"/>
            <a:ext cx="10250053" cy="4256117"/>
          </a:xfrm>
        </p:spPr>
      </p:pic>
    </p:spTree>
    <p:extLst>
      <p:ext uri="{BB962C8B-B14F-4D97-AF65-F5344CB8AC3E}">
        <p14:creationId xmlns:p14="http://schemas.microsoft.com/office/powerpoint/2010/main" val="308697471"/>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9ABF1C9-58FE-4E07-937F-484F686BAE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14" name="Freeform 5">
              <a:extLst>
                <a:ext uri="{FF2B5EF4-FFF2-40B4-BE49-F238E27FC236}">
                  <a16:creationId xmlns:a16="http://schemas.microsoft.com/office/drawing/2014/main" id="{63ABA7F5-4A57-479E-AC09-B3A50E8ADC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5">
              <a:extLst>
                <a:ext uri="{FF2B5EF4-FFF2-40B4-BE49-F238E27FC236}">
                  <a16:creationId xmlns:a16="http://schemas.microsoft.com/office/drawing/2014/main" id="{DBDB4F70-C1B2-45BD-BD47-E667FD7AE6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17" name="Rectangle 16">
            <a:extLst>
              <a:ext uri="{FF2B5EF4-FFF2-40B4-BE49-F238E27FC236}">
                <a16:creationId xmlns:a16="http://schemas.microsoft.com/office/drawing/2014/main" id="{9A9DFB09-D894-4BFD-BAFE-3042CFF0C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D306AF4-0B70-4A1F-9120-98D23F58F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1" name="Rectangle: Rounded Corners 20">
            <a:extLst>
              <a:ext uri="{FF2B5EF4-FFF2-40B4-BE49-F238E27FC236}">
                <a16:creationId xmlns:a16="http://schemas.microsoft.com/office/drawing/2014/main" id="{E956DDF7-7F41-4387-96F3-F5EACC7CA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 y="512064"/>
            <a:ext cx="11155680" cy="5833872"/>
          </a:xfrm>
          <a:prstGeom prst="roundRect">
            <a:avLst>
              <a:gd name="adj" fmla="val 61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4AD8082C-1C76-453B-817F-ACE1C34C9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061" y="678046"/>
            <a:ext cx="10821878" cy="5501909"/>
          </a:xfrm>
          <a:prstGeom prst="roundRect">
            <a:avLst>
              <a:gd name="adj" fmla="val 4760"/>
            </a:avLst>
          </a:prstGeom>
          <a:solidFill>
            <a:srgbClr val="FFFFFF"/>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Online Media 1" descr="Virtual Chicken: Full Digestive System">
            <a:hlinkClick r:id="" action="ppaction://media"/>
            <a:extLst>
              <a:ext uri="{FF2B5EF4-FFF2-40B4-BE49-F238E27FC236}">
                <a16:creationId xmlns:a16="http://schemas.microsoft.com/office/drawing/2014/main" id="{100B0435-A440-EF44-AFE8-2B105AA6A37C}"/>
              </a:ext>
            </a:extLst>
          </p:cNvPr>
          <p:cNvPicPr>
            <a:picLocks noRot="1" noChangeAspect="1"/>
          </p:cNvPicPr>
          <p:nvPr>
            <a:videoFile r:link="rId1"/>
          </p:nvPr>
        </p:nvPicPr>
        <p:blipFill>
          <a:blip r:embed="rId4"/>
          <a:stretch>
            <a:fillRect/>
          </a:stretch>
        </p:blipFill>
        <p:spPr>
          <a:xfrm>
            <a:off x="1581150" y="878109"/>
            <a:ext cx="9029700" cy="5101781"/>
          </a:xfrm>
          <a:prstGeom prst="rect">
            <a:avLst/>
          </a:prstGeom>
        </p:spPr>
      </p:pic>
    </p:spTree>
    <p:extLst>
      <p:ext uri="{BB962C8B-B14F-4D97-AF65-F5344CB8AC3E}">
        <p14:creationId xmlns:p14="http://schemas.microsoft.com/office/powerpoint/2010/main" val="2825488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6C14-6D5A-694E-BEF9-E332A98E01F9}"/>
              </a:ext>
            </a:extLst>
          </p:cNvPr>
          <p:cNvSpPr>
            <a:spLocks noGrp="1"/>
          </p:cNvSpPr>
          <p:nvPr>
            <p:ph type="title"/>
          </p:nvPr>
        </p:nvSpPr>
        <p:spPr>
          <a:xfrm>
            <a:off x="2933700" y="1128156"/>
            <a:ext cx="8770571" cy="1000905"/>
          </a:xfrm>
        </p:spPr>
        <p:txBody>
          <a:bodyPr>
            <a:normAutofit/>
          </a:bodyPr>
          <a:lstStyle/>
          <a:p>
            <a:r>
              <a:rPr lang="en-US" sz="4800" dirty="0"/>
              <a:t>Avian Digestive Tract</a:t>
            </a:r>
          </a:p>
        </p:txBody>
      </p:sp>
      <p:sp>
        <p:nvSpPr>
          <p:cNvPr id="3" name="Content Placeholder 2">
            <a:extLst>
              <a:ext uri="{FF2B5EF4-FFF2-40B4-BE49-F238E27FC236}">
                <a16:creationId xmlns:a16="http://schemas.microsoft.com/office/drawing/2014/main" id="{6902CCD0-F5AB-A040-AF40-ADAC854EF298}"/>
              </a:ext>
            </a:extLst>
          </p:cNvPr>
          <p:cNvSpPr>
            <a:spLocks noGrp="1"/>
          </p:cNvSpPr>
          <p:nvPr>
            <p:ph idx="1"/>
          </p:nvPr>
        </p:nvSpPr>
        <p:spPr>
          <a:xfrm>
            <a:off x="2933700" y="2438399"/>
            <a:ext cx="8770571" cy="4116779"/>
          </a:xfrm>
        </p:spPr>
        <p:txBody>
          <a:bodyPr>
            <a:normAutofit/>
          </a:bodyPr>
          <a:lstStyle/>
          <a:p>
            <a:pPr marL="0" indent="0">
              <a:buNone/>
            </a:pPr>
            <a:r>
              <a:rPr lang="en-US" sz="2800" b="1" u="sng" dirty="0"/>
              <a:t>Mouth/Beak</a:t>
            </a:r>
            <a:r>
              <a:rPr lang="en-US" sz="2800" dirty="0"/>
              <a:t> – gather and bread down food</a:t>
            </a:r>
          </a:p>
          <a:p>
            <a:pPr marL="0" indent="0">
              <a:buNone/>
            </a:pPr>
            <a:r>
              <a:rPr lang="en-US" sz="2800" b="1" u="sng" dirty="0"/>
              <a:t>Esophagus</a:t>
            </a:r>
            <a:r>
              <a:rPr lang="en-US" sz="2800" dirty="0"/>
              <a:t> – tube from mouth to stomach that is open at the mouth end</a:t>
            </a:r>
          </a:p>
          <a:p>
            <a:pPr marL="0" indent="0">
              <a:buNone/>
            </a:pPr>
            <a:r>
              <a:rPr lang="en-US" sz="2800" b="1" u="sng" dirty="0"/>
              <a:t>Crop</a:t>
            </a:r>
            <a:r>
              <a:rPr lang="en-US" sz="2800" dirty="0"/>
              <a:t> – feed storage and moistening</a:t>
            </a:r>
          </a:p>
          <a:p>
            <a:pPr marL="0" indent="0">
              <a:buNone/>
            </a:pPr>
            <a:r>
              <a:rPr lang="en-US" sz="2800" b="1" u="sng" dirty="0"/>
              <a:t>Proventriculus</a:t>
            </a:r>
            <a:r>
              <a:rPr lang="en-US" sz="2800" dirty="0"/>
              <a:t> – glandular stomach (HCI and gastric juices); enzymatic</a:t>
            </a:r>
          </a:p>
          <a:p>
            <a:pPr marL="0" indent="0">
              <a:buNone/>
            </a:pPr>
            <a:r>
              <a:rPr lang="en-US" sz="2800" b="1" u="sng" dirty="0"/>
              <a:t>Gizzard</a:t>
            </a:r>
            <a:r>
              <a:rPr lang="en-US" sz="2800" dirty="0"/>
              <a:t> – muscular stomach; mechanical breakdown</a:t>
            </a:r>
          </a:p>
          <a:p>
            <a:pPr marL="0" indent="0">
              <a:buNone/>
            </a:pPr>
            <a:endParaRPr lang="en-US" dirty="0"/>
          </a:p>
        </p:txBody>
      </p:sp>
    </p:spTree>
    <p:extLst>
      <p:ext uri="{BB962C8B-B14F-4D97-AF65-F5344CB8AC3E}">
        <p14:creationId xmlns:p14="http://schemas.microsoft.com/office/powerpoint/2010/main" val="170088102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6C14-6D5A-694E-BEF9-E332A98E01F9}"/>
              </a:ext>
            </a:extLst>
          </p:cNvPr>
          <p:cNvSpPr>
            <a:spLocks noGrp="1"/>
          </p:cNvSpPr>
          <p:nvPr>
            <p:ph type="title"/>
          </p:nvPr>
        </p:nvSpPr>
        <p:spPr>
          <a:xfrm>
            <a:off x="2933700" y="1128156"/>
            <a:ext cx="8770571" cy="1000905"/>
          </a:xfrm>
        </p:spPr>
        <p:txBody>
          <a:bodyPr>
            <a:normAutofit/>
          </a:bodyPr>
          <a:lstStyle/>
          <a:p>
            <a:r>
              <a:rPr lang="en-US" sz="4800" dirty="0"/>
              <a:t>Avian Digestive Tract</a:t>
            </a:r>
          </a:p>
        </p:txBody>
      </p:sp>
      <p:sp>
        <p:nvSpPr>
          <p:cNvPr id="3" name="Content Placeholder 2">
            <a:extLst>
              <a:ext uri="{FF2B5EF4-FFF2-40B4-BE49-F238E27FC236}">
                <a16:creationId xmlns:a16="http://schemas.microsoft.com/office/drawing/2014/main" id="{6902CCD0-F5AB-A040-AF40-ADAC854EF298}"/>
              </a:ext>
            </a:extLst>
          </p:cNvPr>
          <p:cNvSpPr>
            <a:spLocks noGrp="1"/>
          </p:cNvSpPr>
          <p:nvPr>
            <p:ph idx="1"/>
          </p:nvPr>
        </p:nvSpPr>
        <p:spPr>
          <a:xfrm>
            <a:off x="2933700" y="2438399"/>
            <a:ext cx="8770571" cy="4116779"/>
          </a:xfrm>
        </p:spPr>
        <p:txBody>
          <a:bodyPr>
            <a:normAutofit lnSpcReduction="10000"/>
          </a:bodyPr>
          <a:lstStyle/>
          <a:p>
            <a:pPr marL="0" indent="0">
              <a:buNone/>
            </a:pPr>
            <a:r>
              <a:rPr lang="en-US" sz="2800" b="1" u="sng" dirty="0"/>
              <a:t>Small Intestine</a:t>
            </a:r>
            <a:r>
              <a:rPr lang="en-US" sz="2800" dirty="0"/>
              <a:t> – enzymatic digestion and absorption</a:t>
            </a:r>
          </a:p>
          <a:p>
            <a:pPr lvl="1"/>
            <a:r>
              <a:rPr lang="en-US" sz="2200" u="sng" dirty="0"/>
              <a:t>Functions</a:t>
            </a:r>
            <a:r>
              <a:rPr lang="en-US" sz="2200" dirty="0"/>
              <a:t>: digestion of proteins, carbohydrates, &amp; fats; absorption of the end products of digestion</a:t>
            </a:r>
          </a:p>
          <a:p>
            <a:pPr marL="0" indent="0">
              <a:buNone/>
            </a:pPr>
            <a:r>
              <a:rPr lang="en-US" sz="2800" b="1" u="sng" dirty="0"/>
              <a:t>Ceca</a:t>
            </a:r>
            <a:r>
              <a:rPr lang="en-US" sz="2800" dirty="0"/>
              <a:t> – essentially non-functioning in </a:t>
            </a:r>
            <a:r>
              <a:rPr lang="en-US" sz="2800" dirty="0" err="1"/>
              <a:t>monogastrics</a:t>
            </a:r>
            <a:endParaRPr lang="en-US" sz="2800" dirty="0"/>
          </a:p>
          <a:p>
            <a:pPr marL="0" indent="0">
              <a:buNone/>
            </a:pPr>
            <a:r>
              <a:rPr lang="en-US" sz="2800" b="1" u="sng" dirty="0"/>
              <a:t>Large Intestine</a:t>
            </a:r>
            <a:r>
              <a:rPr lang="en-US" sz="2800" dirty="0"/>
              <a:t> – bacterial activity, water absorption, and waste storage</a:t>
            </a:r>
            <a:endParaRPr lang="en-US" sz="2000" dirty="0"/>
          </a:p>
          <a:p>
            <a:pPr marL="0" indent="0">
              <a:buNone/>
            </a:pPr>
            <a:r>
              <a:rPr lang="en-US" sz="2800" b="1" u="sng" dirty="0"/>
              <a:t>Cloaca</a:t>
            </a:r>
            <a:r>
              <a:rPr lang="en-US" sz="2800" dirty="0"/>
              <a:t> – common chamber for GI and urinary tracts</a:t>
            </a:r>
          </a:p>
          <a:p>
            <a:pPr marL="0" indent="0">
              <a:buNone/>
            </a:pPr>
            <a:r>
              <a:rPr lang="en-US" sz="2800" b="1" u="sng" dirty="0"/>
              <a:t>Vent</a:t>
            </a:r>
            <a:r>
              <a:rPr lang="en-US" sz="2800" dirty="0"/>
              <a:t> – common exit for GI and urinary tracts</a:t>
            </a:r>
          </a:p>
          <a:p>
            <a:pPr marL="0" indent="0">
              <a:buNone/>
            </a:pPr>
            <a:endParaRPr lang="en-US" dirty="0"/>
          </a:p>
        </p:txBody>
      </p:sp>
    </p:spTree>
    <p:extLst>
      <p:ext uri="{BB962C8B-B14F-4D97-AF65-F5344CB8AC3E}">
        <p14:creationId xmlns:p14="http://schemas.microsoft.com/office/powerpoint/2010/main" val="187103144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E28A5F-A1EE-0E41-B9EC-B20CDF1123C4}"/>
              </a:ext>
            </a:extLst>
          </p:cNvPr>
          <p:cNvSpPr>
            <a:spLocks noGrp="1"/>
          </p:cNvSpPr>
          <p:nvPr>
            <p:ph type="title"/>
          </p:nvPr>
        </p:nvSpPr>
        <p:spPr>
          <a:xfrm>
            <a:off x="4949072" y="1147155"/>
            <a:ext cx="6755199" cy="981905"/>
          </a:xfrm>
        </p:spPr>
        <p:txBody>
          <a:bodyPr>
            <a:normAutofit/>
          </a:bodyPr>
          <a:lstStyle/>
          <a:p>
            <a:r>
              <a:rPr lang="en-US" dirty="0"/>
              <a:t>Mouth</a:t>
            </a:r>
          </a:p>
        </p:txBody>
      </p:sp>
      <p:pic>
        <p:nvPicPr>
          <p:cNvPr id="5" name="Picture 4" descr="A close up of a bird&#10;&#10;Description automatically generated">
            <a:extLst>
              <a:ext uri="{FF2B5EF4-FFF2-40B4-BE49-F238E27FC236}">
                <a16:creationId xmlns:a16="http://schemas.microsoft.com/office/drawing/2014/main" id="{9D7A895C-1921-AF4B-8CBA-EE40DE2508E8}"/>
              </a:ext>
            </a:extLst>
          </p:cNvPr>
          <p:cNvPicPr>
            <a:picLocks noChangeAspect="1"/>
          </p:cNvPicPr>
          <p:nvPr/>
        </p:nvPicPr>
        <p:blipFill rotWithShape="1">
          <a:blip r:embed="rId2">
            <a:extLst>
              <a:ext uri="{28A0092B-C50C-407E-A947-70E740481C1C}">
                <a14:useLocalDpi xmlns:a14="http://schemas.microsoft.com/office/drawing/2010/main" val="0"/>
              </a:ext>
            </a:extLst>
          </a:blip>
          <a:srcRect l="41524" r="8092"/>
          <a:stretch/>
        </p:blipFill>
        <p:spPr>
          <a:xfrm>
            <a:off x="487729" y="661033"/>
            <a:ext cx="4147585" cy="5535934"/>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CB14A4-B5C9-274B-B8D7-FDACCB8F27CF}"/>
              </a:ext>
            </a:extLst>
          </p:cNvPr>
          <p:cNvSpPr>
            <a:spLocks noGrp="1"/>
          </p:cNvSpPr>
          <p:nvPr>
            <p:ph idx="1"/>
          </p:nvPr>
        </p:nvSpPr>
        <p:spPr>
          <a:xfrm>
            <a:off x="4949072" y="2438399"/>
            <a:ext cx="6755199" cy="3661955"/>
          </a:xfrm>
        </p:spPr>
        <p:txBody>
          <a:bodyPr>
            <a:normAutofit/>
          </a:bodyPr>
          <a:lstStyle/>
          <a:p>
            <a:r>
              <a:rPr lang="en-US" sz="2400" dirty="0"/>
              <a:t>Chickens do not have teeth!</a:t>
            </a:r>
          </a:p>
          <a:p>
            <a:r>
              <a:rPr lang="en-US" sz="2400" dirty="0"/>
              <a:t>No soft palate so swallowing depends on gravity and negative pressure.</a:t>
            </a:r>
          </a:p>
          <a:p>
            <a:r>
              <a:rPr lang="en-US" sz="2400" dirty="0"/>
              <a:t>Tongue is rigid and has comparatively few taste buds.</a:t>
            </a:r>
          </a:p>
          <a:p>
            <a:r>
              <a:rPr lang="en-US" sz="2400" dirty="0"/>
              <a:t>Saliva</a:t>
            </a:r>
          </a:p>
        </p:txBody>
      </p:sp>
    </p:spTree>
    <p:extLst>
      <p:ext uri="{BB962C8B-B14F-4D97-AF65-F5344CB8AC3E}">
        <p14:creationId xmlns:p14="http://schemas.microsoft.com/office/powerpoint/2010/main" val="291566124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1F5AD0C-6C40-4EDC-AC27-554DBD311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ECD9A-5430-DB4A-AB69-72B009F44D0A}"/>
              </a:ext>
            </a:extLst>
          </p:cNvPr>
          <p:cNvSpPr>
            <a:spLocks noGrp="1"/>
          </p:cNvSpPr>
          <p:nvPr>
            <p:ph type="title"/>
          </p:nvPr>
        </p:nvSpPr>
        <p:spPr>
          <a:xfrm>
            <a:off x="3924300" y="1140031"/>
            <a:ext cx="7779971" cy="989029"/>
          </a:xfrm>
        </p:spPr>
        <p:txBody>
          <a:bodyPr>
            <a:normAutofit/>
          </a:bodyPr>
          <a:lstStyle/>
          <a:p>
            <a:r>
              <a:rPr lang="en-US" sz="4800" dirty="0"/>
              <a:t>Beak</a:t>
            </a:r>
          </a:p>
        </p:txBody>
      </p:sp>
      <p:pic>
        <p:nvPicPr>
          <p:cNvPr id="5" name="Picture 4" descr="A close up of a chicken&#10;&#10;Description automatically generated">
            <a:extLst>
              <a:ext uri="{FF2B5EF4-FFF2-40B4-BE49-F238E27FC236}">
                <a16:creationId xmlns:a16="http://schemas.microsoft.com/office/drawing/2014/main" id="{5FA47974-C878-D640-9710-9A10D57EE4EF}"/>
              </a:ext>
            </a:extLst>
          </p:cNvPr>
          <p:cNvPicPr>
            <a:picLocks noChangeAspect="1"/>
          </p:cNvPicPr>
          <p:nvPr/>
        </p:nvPicPr>
        <p:blipFill rotWithShape="1">
          <a:blip r:embed="rId2">
            <a:extLst>
              <a:ext uri="{28A0092B-C50C-407E-A947-70E740481C1C}">
                <a14:useLocalDpi xmlns:a14="http://schemas.microsoft.com/office/drawing/2010/main" val="0"/>
              </a:ext>
            </a:extLst>
          </a:blip>
          <a:srcRect l="46873" r="19858" b="-2"/>
          <a:stretch/>
        </p:blipFill>
        <p:spPr>
          <a:xfrm>
            <a:off x="-116378" y="-8545"/>
            <a:ext cx="3540890" cy="7104356"/>
          </a:xfrm>
          <a:prstGeom prst="rect">
            <a:avLst/>
          </a:prstGeom>
        </p:spPr>
      </p:pic>
      <p:cxnSp>
        <p:nvCxnSpPr>
          <p:cNvPr id="15" name="Straight Connector 11">
            <a:extLst>
              <a:ext uri="{FF2B5EF4-FFF2-40B4-BE49-F238E27FC236}">
                <a16:creationId xmlns:a16="http://schemas.microsoft.com/office/drawing/2014/main" id="{364210F7-6160-422F-A7B9-999247A962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24300" y="2176009"/>
            <a:ext cx="777997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85F463-B266-BD4A-98F7-937B42A9FF2F}"/>
              </a:ext>
            </a:extLst>
          </p:cNvPr>
          <p:cNvSpPr>
            <a:spLocks noGrp="1"/>
          </p:cNvSpPr>
          <p:nvPr>
            <p:ph idx="1"/>
          </p:nvPr>
        </p:nvSpPr>
        <p:spPr>
          <a:xfrm>
            <a:off x="3924301" y="2438399"/>
            <a:ext cx="7779970" cy="4057397"/>
          </a:xfrm>
        </p:spPr>
        <p:txBody>
          <a:bodyPr>
            <a:normAutofit lnSpcReduction="10000"/>
          </a:bodyPr>
          <a:lstStyle/>
          <a:p>
            <a:pPr>
              <a:lnSpc>
                <a:spcPct val="101000"/>
              </a:lnSpc>
            </a:pPr>
            <a:r>
              <a:rPr lang="en-US" dirty="0"/>
              <a:t>Commercial poultry (chicken and turkey) beaks are often trimmed in an effort to prevent feather pecking, vent pecking, and cannibalism.</a:t>
            </a:r>
          </a:p>
          <a:p>
            <a:pPr>
              <a:lnSpc>
                <a:spcPct val="101000"/>
              </a:lnSpc>
            </a:pPr>
            <a:r>
              <a:rPr lang="en-US" dirty="0"/>
              <a:t>Most commonly done to egg laying strains of birds and broiler breeders, etc. but not broilers since they reach slaughter weight at 6 weeks.</a:t>
            </a:r>
          </a:p>
          <a:p>
            <a:pPr>
              <a:lnSpc>
                <a:spcPct val="101000"/>
              </a:lnSpc>
            </a:pPr>
            <a:r>
              <a:rPr lang="en-US" dirty="0"/>
              <a:t>Decreases stress, nervousness, and fear among birds living in close confinement.</a:t>
            </a:r>
          </a:p>
          <a:p>
            <a:pPr>
              <a:lnSpc>
                <a:spcPct val="101000"/>
              </a:lnSpc>
            </a:pPr>
            <a:r>
              <a:rPr lang="en-US" dirty="0"/>
              <a:t>Research shows chicks do not experience pain from beak trimming at 2-9 days of age.</a:t>
            </a:r>
          </a:p>
          <a:p>
            <a:pPr>
              <a:lnSpc>
                <a:spcPct val="101000"/>
              </a:lnSpc>
            </a:pPr>
            <a:r>
              <a:rPr lang="en-US" dirty="0"/>
              <a:t>Alternatives to beak trimming could be genetic beak alterations or hanging objects in habitats which is shown to reduce aggressive behaviors.</a:t>
            </a:r>
          </a:p>
        </p:txBody>
      </p:sp>
    </p:spTree>
    <p:extLst>
      <p:ext uri="{BB962C8B-B14F-4D97-AF65-F5344CB8AC3E}">
        <p14:creationId xmlns:p14="http://schemas.microsoft.com/office/powerpoint/2010/main" val="91259950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2933700" y="1175657"/>
            <a:ext cx="8770571" cy="953404"/>
          </a:xfrm>
        </p:spPr>
        <p:txBody>
          <a:bodyPr/>
          <a:lstStyle/>
          <a:p>
            <a:r>
              <a:rPr lang="en-US" dirty="0"/>
              <a:t>Oropharynx &amp; Swallowing</a:t>
            </a:r>
          </a:p>
        </p:txBody>
      </p: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p:txBody>
          <a:bodyPr>
            <a:normAutofit/>
          </a:bodyPr>
          <a:lstStyle/>
          <a:p>
            <a:pPr marL="0" indent="0" algn="ctr">
              <a:buNone/>
            </a:pPr>
            <a:r>
              <a:rPr lang="en-US" sz="2400" b="1" u="sng" dirty="0"/>
              <a:t>Oropharynx</a:t>
            </a:r>
            <a:r>
              <a:rPr lang="en-US" sz="2400" dirty="0"/>
              <a:t> – the structure through which air and feed pass</a:t>
            </a:r>
          </a:p>
          <a:p>
            <a:pPr marL="0" indent="0">
              <a:buNone/>
            </a:pPr>
            <a:endParaRPr lang="en-US" sz="2400" dirty="0"/>
          </a:p>
          <a:p>
            <a:r>
              <a:rPr lang="en-US" sz="2400" dirty="0"/>
              <a:t>In birds, no demarcation exists between where the mouth ends, and pharynx begins.</a:t>
            </a:r>
          </a:p>
          <a:p>
            <a:r>
              <a:rPr lang="en-US" sz="2400" dirty="0"/>
              <a:t>While eating, when a bird extends their neck, the position of the trachea changes so that it prevents the downward passage of the food into the respiratory system.</a:t>
            </a:r>
          </a:p>
        </p:txBody>
      </p:sp>
    </p:spTree>
    <p:extLst>
      <p:ext uri="{BB962C8B-B14F-4D97-AF65-F5344CB8AC3E}">
        <p14:creationId xmlns:p14="http://schemas.microsoft.com/office/powerpoint/2010/main" val="75560638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877858-43DB-478C-BC84-9DACF1A1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7852528" y="568345"/>
            <a:ext cx="3851743" cy="1560716"/>
          </a:xfrm>
        </p:spPr>
        <p:txBody>
          <a:bodyPr>
            <a:normAutofit/>
          </a:bodyPr>
          <a:lstStyle/>
          <a:p>
            <a:r>
              <a:rPr lang="en-US" dirty="0"/>
              <a:t>Oropharynx &amp; Esophagus</a:t>
            </a:r>
          </a:p>
        </p:txBody>
      </p:sp>
      <p:pic>
        <p:nvPicPr>
          <p:cNvPr id="5" name="Picture 4" descr="A picture containing man, black, woman, ball&#10;&#10;Description automatically generated">
            <a:extLst>
              <a:ext uri="{FF2B5EF4-FFF2-40B4-BE49-F238E27FC236}">
                <a16:creationId xmlns:a16="http://schemas.microsoft.com/office/drawing/2014/main" id="{17AE313D-434C-734A-8816-47CB0A15B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18" y="660207"/>
            <a:ext cx="6943681" cy="5537585"/>
          </a:xfrm>
          <a:prstGeom prst="rect">
            <a:avLst/>
          </a:prstGeom>
        </p:spPr>
      </p:pic>
      <p:cxnSp>
        <p:nvCxnSpPr>
          <p:cNvPr id="12" name="Straight Connector 11">
            <a:extLst>
              <a:ext uri="{FF2B5EF4-FFF2-40B4-BE49-F238E27FC236}">
                <a16:creationId xmlns:a16="http://schemas.microsoft.com/office/drawing/2014/main" id="{D4170ABC-ADB2-4391-89AD-49DF2FC599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528" y="2176009"/>
            <a:ext cx="385174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7686248" y="2411539"/>
            <a:ext cx="4184301" cy="4211779"/>
          </a:xfrm>
        </p:spPr>
        <p:txBody>
          <a:bodyPr>
            <a:normAutofit/>
          </a:bodyPr>
          <a:lstStyle/>
          <a:p>
            <a:pPr marL="0" indent="0" algn="ctr">
              <a:buNone/>
            </a:pPr>
            <a:r>
              <a:rPr lang="en-US" sz="2400" dirty="0"/>
              <a:t>After swallowing, the food travels down the </a:t>
            </a:r>
            <a:r>
              <a:rPr lang="en-US" sz="2400" b="1" u="sng" dirty="0"/>
              <a:t>esophagus</a:t>
            </a:r>
            <a:r>
              <a:rPr lang="en-US" sz="2400" dirty="0"/>
              <a:t>.</a:t>
            </a:r>
          </a:p>
          <a:p>
            <a:pPr marL="0" indent="0">
              <a:buNone/>
            </a:pPr>
            <a:endParaRPr lang="en-US" sz="2400" dirty="0"/>
          </a:p>
          <a:p>
            <a:r>
              <a:rPr lang="en-US" sz="2400" dirty="0"/>
              <a:t>The chicken esophagus is approximately 35 cm long, covering 17% of the length of the entire digestive tract!</a:t>
            </a:r>
          </a:p>
        </p:txBody>
      </p:sp>
    </p:spTree>
    <p:extLst>
      <p:ext uri="{BB962C8B-B14F-4D97-AF65-F5344CB8AC3E}">
        <p14:creationId xmlns:p14="http://schemas.microsoft.com/office/powerpoint/2010/main" val="1578572874"/>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4949072" y="1180407"/>
            <a:ext cx="6755199" cy="948653"/>
          </a:xfrm>
        </p:spPr>
        <p:txBody>
          <a:bodyPr>
            <a:normAutofit/>
          </a:bodyPr>
          <a:lstStyle/>
          <a:p>
            <a:r>
              <a:rPr lang="en-US" dirty="0"/>
              <a:t>Crop</a:t>
            </a:r>
          </a:p>
        </p:txBody>
      </p:sp>
      <p:pic>
        <p:nvPicPr>
          <p:cNvPr id="5" name="Picture 4" descr="A chicken standing on top of a grass covered field&#10;&#10;Description automatically generated">
            <a:extLst>
              <a:ext uri="{FF2B5EF4-FFF2-40B4-BE49-F238E27FC236}">
                <a16:creationId xmlns:a16="http://schemas.microsoft.com/office/drawing/2014/main" id="{83501D92-2BC6-2446-8B0C-2E1781E257C2}"/>
              </a:ext>
            </a:extLst>
          </p:cNvPr>
          <p:cNvPicPr>
            <a:picLocks noChangeAspect="1"/>
          </p:cNvPicPr>
          <p:nvPr/>
        </p:nvPicPr>
        <p:blipFill rotWithShape="1">
          <a:blip r:embed="rId2">
            <a:extLst>
              <a:ext uri="{28A0092B-C50C-407E-A947-70E740481C1C}">
                <a14:useLocalDpi xmlns:a14="http://schemas.microsoft.com/office/drawing/2010/main" val="0"/>
              </a:ext>
            </a:extLst>
          </a:blip>
          <a:srcRect l="16131" r="27677" b="-2"/>
          <a:stretch/>
        </p:blipFill>
        <p:spPr>
          <a:xfrm>
            <a:off x="633999" y="640081"/>
            <a:ext cx="4001315" cy="5340702"/>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4949072" y="2438399"/>
            <a:ext cx="6755199" cy="3661955"/>
          </a:xfrm>
        </p:spPr>
        <p:txBody>
          <a:bodyPr>
            <a:normAutofit fontScale="92500"/>
          </a:bodyPr>
          <a:lstStyle/>
          <a:p>
            <a:pPr marL="0" indent="0">
              <a:buNone/>
            </a:pPr>
            <a:r>
              <a:rPr lang="en-US" sz="2800" dirty="0"/>
              <a:t>The crop is an expansion of the esophagus and is used to temporarily store food and will only fill with food when the proventriculus or gizzard is occupied.</a:t>
            </a:r>
          </a:p>
          <a:p>
            <a:pPr marL="0" indent="0">
              <a:buNone/>
            </a:pPr>
            <a:endParaRPr lang="en-US" sz="2800" dirty="0"/>
          </a:p>
          <a:p>
            <a:pPr marL="0" indent="0">
              <a:buNone/>
            </a:pPr>
            <a:r>
              <a:rPr lang="en-US" sz="2800" dirty="0"/>
              <a:t>Not essential for normal growth since its main purpose is for food storage, not digestion.</a:t>
            </a:r>
          </a:p>
        </p:txBody>
      </p:sp>
    </p:spTree>
    <p:extLst>
      <p:ext uri="{BB962C8B-B14F-4D97-AF65-F5344CB8AC3E}">
        <p14:creationId xmlns:p14="http://schemas.microsoft.com/office/powerpoint/2010/main" val="2151912082"/>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2933700" y="1207477"/>
            <a:ext cx="8770571" cy="921584"/>
          </a:xfrm>
        </p:spPr>
        <p:txBody>
          <a:bodyPr/>
          <a:lstStyle/>
          <a:p>
            <a:r>
              <a:rPr lang="en-US" dirty="0"/>
              <a:t>Skeletal System of Poultry</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2933700" y="2438399"/>
            <a:ext cx="8770571" cy="4173415"/>
          </a:xfrm>
        </p:spPr>
        <p:txBody>
          <a:bodyPr>
            <a:normAutofit/>
          </a:bodyPr>
          <a:lstStyle/>
          <a:p>
            <a:pPr marL="0" indent="0">
              <a:buNone/>
            </a:pPr>
            <a:r>
              <a:rPr lang="en-US" dirty="0"/>
              <a:t>Basic skeletal arrangement is generally analogous to that of mammals, but with several differences continued:</a:t>
            </a:r>
          </a:p>
          <a:p>
            <a:pPr marL="457200" indent="-457200">
              <a:buFont typeface="+mj-lt"/>
              <a:buAutoNum type="arabicPeriod" startAt="6"/>
            </a:pPr>
            <a:r>
              <a:rPr lang="en-US" dirty="0"/>
              <a:t> </a:t>
            </a:r>
            <a:r>
              <a:rPr lang="en-US" sz="1800" dirty="0"/>
              <a:t>Another important type of bone in the avian skeleton are </a:t>
            </a:r>
            <a:r>
              <a:rPr lang="en-US" sz="1800" b="1" u="sng" dirty="0"/>
              <a:t>Medullary Bone</a:t>
            </a:r>
            <a:r>
              <a:rPr lang="en-US" sz="1800" dirty="0"/>
              <a:t> (pronounced “</a:t>
            </a:r>
            <a:r>
              <a:rPr lang="en-US" sz="1800" i="1" dirty="0"/>
              <a:t>med-u-</a:t>
            </a:r>
            <a:r>
              <a:rPr lang="en-US" sz="1800" i="1" dirty="0" err="1"/>
              <a:t>larry</a:t>
            </a:r>
            <a:r>
              <a:rPr lang="en-US" sz="1800" dirty="0"/>
              <a:t>”). </a:t>
            </a:r>
            <a:endParaRPr lang="en-US" dirty="0"/>
          </a:p>
          <a:p>
            <a:pPr lvl="1"/>
            <a:r>
              <a:rPr lang="en-US" dirty="0"/>
              <a:t>These include the tibia, femur, pubic bone, ribs, ulna, toes, and scapula. The medullary bone is an important </a:t>
            </a:r>
            <a:r>
              <a:rPr lang="en-US" b="1" u="sng" dirty="0"/>
              <a:t>source of calcium</a:t>
            </a:r>
            <a:r>
              <a:rPr lang="en-US" dirty="0"/>
              <a:t> when hens are laying eggs.</a:t>
            </a:r>
          </a:p>
          <a:p>
            <a:pPr lvl="1"/>
            <a:r>
              <a:rPr lang="en-US" dirty="0"/>
              <a:t>Egg shells are primarily made of calcium and a hen mobilizes 47% of her body’s calcium to make just one egg shell. </a:t>
            </a:r>
          </a:p>
          <a:p>
            <a:pPr lvl="1"/>
            <a:r>
              <a:rPr lang="en-US" dirty="0"/>
              <a:t>When in production, a commercial-type laying hen cannot obtain enough dietary calcium to allow for daily egg production. Without the medullary bone to draw calcium from, the egg shells would be very thin and weak!</a:t>
            </a:r>
          </a:p>
        </p:txBody>
      </p:sp>
    </p:spTree>
    <p:extLst>
      <p:ext uri="{BB962C8B-B14F-4D97-AF65-F5344CB8AC3E}">
        <p14:creationId xmlns:p14="http://schemas.microsoft.com/office/powerpoint/2010/main" val="2340589758"/>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0369B00-E29B-4BE1-9B97-31C4628C38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3CB7FA-11AD-564B-B9CA-9194E480ED05}"/>
              </a:ext>
            </a:extLst>
          </p:cNvPr>
          <p:cNvSpPr>
            <a:spLocks noGrp="1"/>
          </p:cNvSpPr>
          <p:nvPr>
            <p:ph type="title"/>
          </p:nvPr>
        </p:nvSpPr>
        <p:spPr>
          <a:xfrm>
            <a:off x="6400800" y="568345"/>
            <a:ext cx="5303471" cy="1560716"/>
          </a:xfrm>
        </p:spPr>
        <p:txBody>
          <a:bodyPr>
            <a:normAutofit/>
          </a:bodyPr>
          <a:lstStyle/>
          <a:p>
            <a:r>
              <a:rPr lang="en-US" dirty="0"/>
              <a:t>Proventriculus &amp; Gizzard</a:t>
            </a:r>
          </a:p>
        </p:txBody>
      </p:sp>
      <p:pic>
        <p:nvPicPr>
          <p:cNvPr id="5" name="Picture 4" descr="A piece of fruit&#10;&#10;Description automatically generated">
            <a:extLst>
              <a:ext uri="{FF2B5EF4-FFF2-40B4-BE49-F238E27FC236}">
                <a16:creationId xmlns:a16="http://schemas.microsoft.com/office/drawing/2014/main" id="{0BD9621C-A200-9C4C-AAC6-F118EA187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29" y="767850"/>
            <a:ext cx="5303471" cy="5567951"/>
          </a:xfrm>
          <a:prstGeom prst="rect">
            <a:avLst/>
          </a:prstGeom>
        </p:spPr>
      </p:pic>
      <p:cxnSp>
        <p:nvCxnSpPr>
          <p:cNvPr id="12" name="Straight Connector 11">
            <a:extLst>
              <a:ext uri="{FF2B5EF4-FFF2-40B4-BE49-F238E27FC236}">
                <a16:creationId xmlns:a16="http://schemas.microsoft.com/office/drawing/2014/main" id="{783650ED-89BE-40BA-B6D5-FB00064D42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6506E11-7453-9047-9AAD-625BD69E2468}"/>
              </a:ext>
            </a:extLst>
          </p:cNvPr>
          <p:cNvSpPr>
            <a:spLocks noGrp="1"/>
          </p:cNvSpPr>
          <p:nvPr>
            <p:ph idx="1"/>
          </p:nvPr>
        </p:nvSpPr>
        <p:spPr>
          <a:xfrm>
            <a:off x="6400800" y="2438399"/>
            <a:ext cx="5636029" cy="4211771"/>
          </a:xfrm>
        </p:spPr>
        <p:txBody>
          <a:bodyPr>
            <a:normAutofit fontScale="92500" lnSpcReduction="10000"/>
          </a:bodyPr>
          <a:lstStyle/>
          <a:p>
            <a:pPr marL="0" indent="0">
              <a:lnSpc>
                <a:spcPct val="101000"/>
              </a:lnSpc>
              <a:buNone/>
            </a:pPr>
            <a:r>
              <a:rPr lang="en-US" sz="1800" dirty="0"/>
              <a:t>In mammals, the stomach consists of a single chamber. In birds, the stomach consists of </a:t>
            </a:r>
            <a:r>
              <a:rPr lang="en-US" sz="1800" b="1" dirty="0"/>
              <a:t>two chambers</a:t>
            </a:r>
            <a:r>
              <a:rPr lang="en-US" sz="1800" dirty="0"/>
              <a:t>!</a:t>
            </a:r>
          </a:p>
          <a:p>
            <a:pPr marL="0" indent="0">
              <a:lnSpc>
                <a:spcPct val="101000"/>
              </a:lnSpc>
              <a:buNone/>
            </a:pPr>
            <a:r>
              <a:rPr lang="en-US" sz="1800" b="1" u="sng" dirty="0"/>
              <a:t>Proventriculus</a:t>
            </a:r>
            <a:r>
              <a:rPr lang="en-US" sz="1800" dirty="0"/>
              <a:t>:</a:t>
            </a:r>
          </a:p>
          <a:p>
            <a:pPr lvl="1">
              <a:lnSpc>
                <a:spcPct val="101000"/>
              </a:lnSpc>
            </a:pPr>
            <a:r>
              <a:rPr lang="en-US" dirty="0"/>
              <a:t>Small organ through which ingested feed passes rapidly. </a:t>
            </a:r>
          </a:p>
          <a:p>
            <a:pPr lvl="1">
              <a:lnSpc>
                <a:spcPct val="101000"/>
              </a:lnSpc>
            </a:pPr>
            <a:r>
              <a:rPr lang="en-US" dirty="0"/>
              <a:t>The fluid secreted by the proventriculus is very similar to those in the stomach of non-ruminant mammals.</a:t>
            </a:r>
          </a:p>
          <a:p>
            <a:pPr marL="0" indent="0">
              <a:lnSpc>
                <a:spcPct val="101000"/>
              </a:lnSpc>
              <a:buNone/>
            </a:pPr>
            <a:r>
              <a:rPr lang="en-US" sz="1800" b="1" u="sng" dirty="0"/>
              <a:t>Gizzard</a:t>
            </a:r>
            <a:r>
              <a:rPr lang="en-US" sz="1800" dirty="0"/>
              <a:t>:</a:t>
            </a:r>
          </a:p>
          <a:p>
            <a:pPr lvl="1">
              <a:lnSpc>
                <a:spcPct val="101000"/>
              </a:lnSpc>
            </a:pPr>
            <a:r>
              <a:rPr lang="en-US" dirty="0"/>
              <a:t>Function is the mechanical action of mixing and grinding the feed. </a:t>
            </a:r>
          </a:p>
          <a:p>
            <a:pPr lvl="1">
              <a:lnSpc>
                <a:spcPct val="101000"/>
              </a:lnSpc>
            </a:pPr>
            <a:r>
              <a:rPr lang="en-US" dirty="0"/>
              <a:t>Very important since chickens do not have teeth!</a:t>
            </a:r>
          </a:p>
          <a:p>
            <a:pPr lvl="1">
              <a:lnSpc>
                <a:spcPct val="101000"/>
              </a:lnSpc>
            </a:pPr>
            <a:r>
              <a:rPr lang="en-US" dirty="0"/>
              <a:t>Super powerful organ that works with enzymes in addition to the physical grinding to break the food down.</a:t>
            </a:r>
          </a:p>
        </p:txBody>
      </p:sp>
    </p:spTree>
    <p:extLst>
      <p:ext uri="{BB962C8B-B14F-4D97-AF65-F5344CB8AC3E}">
        <p14:creationId xmlns:p14="http://schemas.microsoft.com/office/powerpoint/2010/main" val="333614089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21F32C5-F252-44BF-9C6A-63FBD64AE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4949072" y="1147155"/>
            <a:ext cx="6755199" cy="981905"/>
          </a:xfrm>
        </p:spPr>
        <p:txBody>
          <a:bodyPr>
            <a:normAutofit/>
          </a:bodyPr>
          <a:lstStyle/>
          <a:p>
            <a:r>
              <a:rPr lang="en-US" dirty="0"/>
              <a:t>Small Intestine</a:t>
            </a:r>
          </a:p>
        </p:txBody>
      </p:sp>
      <p:pic>
        <p:nvPicPr>
          <p:cNvPr id="7" name="Picture 6" descr="A picture containing animal, indoor, person, hand&#10;&#10;Description automatically generated">
            <a:extLst>
              <a:ext uri="{FF2B5EF4-FFF2-40B4-BE49-F238E27FC236}">
                <a16:creationId xmlns:a16="http://schemas.microsoft.com/office/drawing/2014/main" id="{30F14699-1014-1A46-BE40-07E760696DFD}"/>
              </a:ext>
            </a:extLst>
          </p:cNvPr>
          <p:cNvPicPr>
            <a:picLocks noChangeAspect="1"/>
          </p:cNvPicPr>
          <p:nvPr/>
        </p:nvPicPr>
        <p:blipFill rotWithShape="1">
          <a:blip r:embed="rId2">
            <a:extLst>
              <a:ext uri="{28A0092B-C50C-407E-A947-70E740481C1C}">
                <a14:useLocalDpi xmlns:a14="http://schemas.microsoft.com/office/drawing/2010/main" val="0"/>
              </a:ext>
            </a:extLst>
          </a:blip>
          <a:srcRect l="7902" r="4809" b="2"/>
          <a:stretch/>
        </p:blipFill>
        <p:spPr>
          <a:xfrm>
            <a:off x="282633" y="267779"/>
            <a:ext cx="4576500" cy="2962217"/>
          </a:xfrm>
          <a:prstGeom prst="rect">
            <a:avLst/>
          </a:prstGeom>
        </p:spPr>
      </p:pic>
      <p:cxnSp>
        <p:nvCxnSpPr>
          <p:cNvPr id="14" name="Straight Connector 13">
            <a:extLst>
              <a:ext uri="{FF2B5EF4-FFF2-40B4-BE49-F238E27FC236}">
                <a16:creationId xmlns:a16="http://schemas.microsoft.com/office/drawing/2014/main" id="{018C418A-14F6-4C30-BB8F-DE7AA76F94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map&#10;&#10;Description automatically generated">
            <a:extLst>
              <a:ext uri="{FF2B5EF4-FFF2-40B4-BE49-F238E27FC236}">
                <a16:creationId xmlns:a16="http://schemas.microsoft.com/office/drawing/2014/main" id="{EFD53A11-1175-4E47-A117-33F96BE21AD7}"/>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282633" y="3229996"/>
            <a:ext cx="4576500" cy="3426901"/>
          </a:xfrm>
          <a:prstGeom prst="rect">
            <a:avLst/>
          </a:prstGeom>
        </p:spPr>
      </p:pic>
      <p:sp>
        <p:nvSpPr>
          <p:cNvPr id="3" name="Content Placeholder 2">
            <a:extLst>
              <a:ext uri="{FF2B5EF4-FFF2-40B4-BE49-F238E27FC236}">
                <a16:creationId xmlns:a16="http://schemas.microsoft.com/office/drawing/2014/main" id="{8CCE600B-FF94-F349-9EA9-D1F7CE2CA937}"/>
              </a:ext>
            </a:extLst>
          </p:cNvPr>
          <p:cNvSpPr>
            <a:spLocks noGrp="1"/>
          </p:cNvSpPr>
          <p:nvPr>
            <p:ph idx="1"/>
          </p:nvPr>
        </p:nvSpPr>
        <p:spPr>
          <a:xfrm>
            <a:off x="4949072" y="2438399"/>
            <a:ext cx="6755199" cy="3661955"/>
          </a:xfrm>
        </p:spPr>
        <p:txBody>
          <a:bodyPr>
            <a:normAutofit/>
          </a:bodyPr>
          <a:lstStyle/>
          <a:p>
            <a:pPr marL="0" indent="0" algn="ctr">
              <a:buNone/>
            </a:pPr>
            <a:r>
              <a:rPr lang="en-US" sz="2400" b="1" dirty="0"/>
              <a:t>Duodenum -&gt; Jejunum -&gt; Ileum</a:t>
            </a:r>
          </a:p>
          <a:p>
            <a:pPr marL="0" indent="0">
              <a:buNone/>
            </a:pPr>
            <a:endParaRPr lang="en-US" sz="2400" dirty="0"/>
          </a:p>
          <a:p>
            <a:pPr marL="0" indent="0" algn="ctr">
              <a:buNone/>
            </a:pPr>
            <a:r>
              <a:rPr lang="en-US" sz="2400" dirty="0"/>
              <a:t>Most digestion and absorption occurs in the small intestine.</a:t>
            </a:r>
          </a:p>
          <a:p>
            <a:pPr marL="0" indent="0" algn="ctr">
              <a:buNone/>
            </a:pPr>
            <a:endParaRPr lang="en-US" sz="2400" dirty="0"/>
          </a:p>
          <a:p>
            <a:pPr marL="0" indent="0" algn="ctr">
              <a:buNone/>
            </a:pPr>
            <a:r>
              <a:rPr lang="en-US" sz="2400" dirty="0"/>
              <a:t>Food passage in a broiler takes roughly six hours!</a:t>
            </a:r>
          </a:p>
        </p:txBody>
      </p:sp>
    </p:spTree>
    <p:extLst>
      <p:ext uri="{BB962C8B-B14F-4D97-AF65-F5344CB8AC3E}">
        <p14:creationId xmlns:p14="http://schemas.microsoft.com/office/powerpoint/2010/main" val="283341243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2933700" y="1080655"/>
            <a:ext cx="8770571" cy="1048406"/>
          </a:xfrm>
        </p:spPr>
        <p:txBody>
          <a:bodyPr>
            <a:normAutofit/>
          </a:bodyPr>
          <a:lstStyle/>
          <a:p>
            <a:r>
              <a:rPr lang="en-US" sz="5400" dirty="0"/>
              <a:t>Pancreas</a:t>
            </a:r>
          </a:p>
        </p:txBody>
      </p:sp>
      <p:graphicFrame>
        <p:nvGraphicFramePr>
          <p:cNvPr id="5" name="Content Placeholder 2">
            <a:extLst>
              <a:ext uri="{FF2B5EF4-FFF2-40B4-BE49-F238E27FC236}">
                <a16:creationId xmlns:a16="http://schemas.microsoft.com/office/drawing/2014/main" id="{210A9AE0-F8F5-45A6-BCFD-A7C7B085E1B4}"/>
              </a:ext>
            </a:extLst>
          </p:cNvPr>
          <p:cNvGraphicFramePr>
            <a:graphicFrameLocks noGrp="1"/>
          </p:cNvGraphicFramePr>
          <p:nvPr>
            <p:ph idx="1"/>
            <p:extLst>
              <p:ext uri="{D42A27DB-BD31-4B8C-83A1-F6EECF244321}">
                <p14:modId xmlns:p14="http://schemas.microsoft.com/office/powerpoint/2010/main" val="513764608"/>
              </p:ext>
            </p:extLst>
          </p:nvPr>
        </p:nvGraphicFramePr>
        <p:xfrm>
          <a:off x="2933700" y="2438400"/>
          <a:ext cx="8770938" cy="365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7311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13D7907-6C7B-4F1A-AC7F-1B5074CEA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03134-A258-E144-8313-510E261CF2E8}"/>
              </a:ext>
            </a:extLst>
          </p:cNvPr>
          <p:cNvSpPr>
            <a:spLocks noGrp="1"/>
          </p:cNvSpPr>
          <p:nvPr>
            <p:ph type="title"/>
          </p:nvPr>
        </p:nvSpPr>
        <p:spPr>
          <a:xfrm>
            <a:off x="6400800" y="1147155"/>
            <a:ext cx="5303471" cy="981905"/>
          </a:xfrm>
        </p:spPr>
        <p:txBody>
          <a:bodyPr>
            <a:normAutofit/>
          </a:bodyPr>
          <a:lstStyle/>
          <a:p>
            <a:r>
              <a:rPr lang="en-US" dirty="0"/>
              <a:t>Liver</a:t>
            </a:r>
          </a:p>
        </p:txBody>
      </p:sp>
      <p:pic>
        <p:nvPicPr>
          <p:cNvPr id="7" name="Picture 6" descr="A picture containing red, sitting, hot, table&#10;&#10;Description automatically generated">
            <a:extLst>
              <a:ext uri="{FF2B5EF4-FFF2-40B4-BE49-F238E27FC236}">
                <a16:creationId xmlns:a16="http://schemas.microsoft.com/office/drawing/2014/main" id="{2110FBC6-2D54-E548-8B19-8C9E22376A23}"/>
              </a:ext>
            </a:extLst>
          </p:cNvPr>
          <p:cNvPicPr>
            <a:picLocks noChangeAspect="1"/>
          </p:cNvPicPr>
          <p:nvPr/>
        </p:nvPicPr>
        <p:blipFill rotWithShape="1">
          <a:blip r:embed="rId2">
            <a:extLst>
              <a:ext uri="{28A0092B-C50C-407E-A947-70E740481C1C}">
                <a14:useLocalDpi xmlns:a14="http://schemas.microsoft.com/office/drawing/2010/main" val="0"/>
              </a:ext>
            </a:extLst>
          </a:blip>
          <a:srcRect t="10816" r="-4" b="1969"/>
          <a:stretch/>
        </p:blipFill>
        <p:spPr>
          <a:xfrm>
            <a:off x="415928" y="343801"/>
            <a:ext cx="3460148" cy="3297467"/>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cxnSp>
        <p:nvCxnSpPr>
          <p:cNvPr id="19" name="Straight Connector 18">
            <a:extLst>
              <a:ext uri="{FF2B5EF4-FFF2-40B4-BE49-F238E27FC236}">
                <a16:creationId xmlns:a16="http://schemas.microsoft.com/office/drawing/2014/main" id="{DEEBDB32-E7A2-4383-97A3-10C614AA75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00800" y="2176009"/>
            <a:ext cx="53034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animal, indoor, sitting, red&#10;&#10;Description automatically generated">
            <a:extLst>
              <a:ext uri="{FF2B5EF4-FFF2-40B4-BE49-F238E27FC236}">
                <a16:creationId xmlns:a16="http://schemas.microsoft.com/office/drawing/2014/main" id="{27BF7CC1-2110-CC4B-BDAD-4D50D51229C6}"/>
              </a:ext>
            </a:extLst>
          </p:cNvPr>
          <p:cNvPicPr>
            <a:picLocks noChangeAspect="1"/>
          </p:cNvPicPr>
          <p:nvPr/>
        </p:nvPicPr>
        <p:blipFill rotWithShape="1">
          <a:blip r:embed="rId3">
            <a:extLst>
              <a:ext uri="{28A0092B-C50C-407E-A947-70E740481C1C}">
                <a14:useLocalDpi xmlns:a14="http://schemas.microsoft.com/office/drawing/2010/main" val="0"/>
              </a:ext>
            </a:extLst>
          </a:blip>
          <a:srcRect l="10802" r="4728" b="2"/>
          <a:stretch/>
        </p:blipFill>
        <p:spPr>
          <a:xfrm>
            <a:off x="2339231" y="3039303"/>
            <a:ext cx="3796538" cy="3618042"/>
          </a:xfrm>
          <a:prstGeom prst="rect">
            <a:avLst/>
          </a:prstGeom>
        </p:spPr>
      </p:pic>
      <p:sp>
        <p:nvSpPr>
          <p:cNvPr id="3" name="Content Placeholder 2">
            <a:extLst>
              <a:ext uri="{FF2B5EF4-FFF2-40B4-BE49-F238E27FC236}">
                <a16:creationId xmlns:a16="http://schemas.microsoft.com/office/drawing/2014/main" id="{8CCE600B-FF94-F349-9EA9-D1F7CE2CA937}"/>
              </a:ext>
            </a:extLst>
          </p:cNvPr>
          <p:cNvSpPr>
            <a:spLocks noGrp="1"/>
          </p:cNvSpPr>
          <p:nvPr>
            <p:ph idx="1"/>
          </p:nvPr>
        </p:nvSpPr>
        <p:spPr>
          <a:xfrm>
            <a:off x="6400800" y="2438400"/>
            <a:ext cx="5303471" cy="3651504"/>
          </a:xfrm>
        </p:spPr>
        <p:txBody>
          <a:bodyPr>
            <a:normAutofit/>
          </a:bodyPr>
          <a:lstStyle/>
          <a:p>
            <a:r>
              <a:rPr lang="en-US" sz="2800" dirty="0"/>
              <a:t>Bi-Lobed organ</a:t>
            </a:r>
          </a:p>
          <a:p>
            <a:pPr lvl="1"/>
            <a:r>
              <a:rPr lang="en-US" sz="2400" dirty="0"/>
              <a:t>Right lobe is larger than the left</a:t>
            </a:r>
          </a:p>
          <a:p>
            <a:r>
              <a:rPr lang="en-US" sz="2800" dirty="0"/>
              <a:t>Primary digestive role is production of bile</a:t>
            </a:r>
          </a:p>
          <a:p>
            <a:pPr lvl="1"/>
            <a:r>
              <a:rPr lang="en-US" sz="2400" dirty="0"/>
              <a:t>Gall Bladder (bright green part)</a:t>
            </a:r>
          </a:p>
        </p:txBody>
      </p:sp>
    </p:spTree>
    <p:extLst>
      <p:ext uri="{BB962C8B-B14F-4D97-AF65-F5344CB8AC3E}">
        <p14:creationId xmlns:p14="http://schemas.microsoft.com/office/powerpoint/2010/main" val="386806607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9698-8A5F-8B40-9A8E-3E9640A45B0B}"/>
              </a:ext>
            </a:extLst>
          </p:cNvPr>
          <p:cNvSpPr>
            <a:spLocks noGrp="1"/>
          </p:cNvSpPr>
          <p:nvPr>
            <p:ph type="title"/>
          </p:nvPr>
        </p:nvSpPr>
        <p:spPr/>
        <p:txBody>
          <a:bodyPr/>
          <a:lstStyle/>
          <a:p>
            <a:pPr algn="ctr"/>
            <a:r>
              <a:rPr lang="en-US" dirty="0"/>
              <a:t>Poultry Science </a:t>
            </a:r>
            <a:br>
              <a:rPr lang="en-US" dirty="0"/>
            </a:br>
            <a:r>
              <a:rPr lang="en-US" dirty="0"/>
              <a:t>Curriculum References</a:t>
            </a:r>
          </a:p>
        </p:txBody>
      </p:sp>
      <p:sp>
        <p:nvSpPr>
          <p:cNvPr id="4" name="Content Placeholder 2">
            <a:extLst>
              <a:ext uri="{FF2B5EF4-FFF2-40B4-BE49-F238E27FC236}">
                <a16:creationId xmlns:a16="http://schemas.microsoft.com/office/drawing/2014/main" id="{46837BA2-953A-E54A-A80C-0FC0752F85A6}"/>
              </a:ext>
            </a:extLst>
          </p:cNvPr>
          <p:cNvSpPr>
            <a:spLocks noGrp="1"/>
          </p:cNvSpPr>
          <p:nvPr>
            <p:ph idx="1"/>
          </p:nvPr>
        </p:nvSpPr>
        <p:spPr>
          <a:xfrm>
            <a:off x="2933700" y="2438400"/>
            <a:ext cx="9258300" cy="4280452"/>
          </a:xfrm>
        </p:spPr>
        <p:txBody>
          <a:bodyPr numCol="3">
            <a:normAutofit fontScale="62500" lnSpcReduction="20000"/>
          </a:bodyPr>
          <a:lstStyle/>
          <a:p>
            <a:r>
              <a:rPr lang="en-US" dirty="0"/>
              <a:t>Jessica Fife, UGA Dept. of Poultry Science Outreach Coordinator, UGA Dept. of Agricultural Leadership, Education, &amp; Communication MAEE Candidate</a:t>
            </a:r>
          </a:p>
          <a:p>
            <a:r>
              <a:rPr lang="en-US" dirty="0"/>
              <a:t>Barry Croom, UGA Dept. of Agricultural Leadership, Education, &amp; Communication Professor</a:t>
            </a:r>
          </a:p>
          <a:p>
            <a:r>
              <a:rPr lang="en-US" dirty="0"/>
              <a:t>Ashley </a:t>
            </a:r>
            <a:r>
              <a:rPr lang="en-US" dirty="0" err="1"/>
              <a:t>Yopp</a:t>
            </a:r>
            <a:r>
              <a:rPr lang="en-US" dirty="0"/>
              <a:t>, UGA Dept. of Agricultural Leadership, Education, &amp; Communication Assistant Professor</a:t>
            </a:r>
          </a:p>
          <a:p>
            <a:r>
              <a:rPr lang="en-US" dirty="0"/>
              <a:t>Georgia Agriculture Education</a:t>
            </a:r>
          </a:p>
          <a:p>
            <a:r>
              <a:rPr lang="en-US" dirty="0"/>
              <a:t>Andrew Benson, UGA Dept. of Poultry Science Assistant Professor</a:t>
            </a:r>
          </a:p>
          <a:p>
            <a:r>
              <a:rPr lang="en-US" dirty="0"/>
              <a:t>Brian Jordan, UGA Dept. of Poultry Science Assistant Professor, UGA College of Veterinary Medicine Assistant Professor</a:t>
            </a:r>
          </a:p>
          <a:p>
            <a:endParaRPr lang="en-US" dirty="0"/>
          </a:p>
          <a:p>
            <a:r>
              <a:rPr lang="en-US" dirty="0"/>
              <a:t>University of Arkansas Bumpers College of Poultry Science – Poultry Science Dual Curriculum Course</a:t>
            </a:r>
          </a:p>
          <a:p>
            <a:r>
              <a:rPr lang="en-US" dirty="0"/>
              <a:t>Julia Gaskin, UGA Dept. of Crop and Soil Sciences Sr. Public Service Associate</a:t>
            </a:r>
          </a:p>
          <a:p>
            <a:r>
              <a:rPr lang="en-US" dirty="0"/>
              <a:t>Glendon Harris, UGA Dept. of Crop and Soil Sciences Professor &amp; Extension Agronomist</a:t>
            </a:r>
          </a:p>
          <a:p>
            <a:r>
              <a:rPr lang="en-US" dirty="0"/>
              <a:t>Brian </a:t>
            </a:r>
            <a:r>
              <a:rPr lang="en-US" dirty="0" err="1"/>
              <a:t>Kiepper</a:t>
            </a:r>
            <a:r>
              <a:rPr lang="en-US" dirty="0"/>
              <a:t>, UGA Dept. of Poultry Science Associate Professor</a:t>
            </a:r>
          </a:p>
          <a:p>
            <a:r>
              <a:rPr lang="en-US" dirty="0"/>
              <a:t>Claudia Dunkley, UGA Dept. of Poultry Science Public Service Associate</a:t>
            </a:r>
          </a:p>
          <a:p>
            <a:r>
              <a:rPr lang="en-US" dirty="0"/>
              <a:t>Casey Ritz, UGA Dept. of Poultry Science Professor</a:t>
            </a:r>
          </a:p>
          <a:p>
            <a:r>
              <a:rPr lang="en-US" dirty="0"/>
              <a:t>USPOULTRY &amp; USPOULTRY Poultry Science Curriculum</a:t>
            </a:r>
          </a:p>
          <a:p>
            <a:endParaRPr lang="en-US" dirty="0"/>
          </a:p>
          <a:p>
            <a:endParaRPr lang="en-US" dirty="0"/>
          </a:p>
          <a:p>
            <a:r>
              <a:rPr lang="en-US" dirty="0"/>
              <a:t>Tom </a:t>
            </a:r>
            <a:r>
              <a:rPr lang="en-US" dirty="0" err="1"/>
              <a:t>Tabler</a:t>
            </a:r>
            <a:r>
              <a:rPr lang="en-US" dirty="0"/>
              <a:t>, Mississippi State University Department of Poultry Science Extension Professor</a:t>
            </a:r>
          </a:p>
          <a:p>
            <a:r>
              <a:rPr lang="en-US" dirty="0"/>
              <a:t>Jacquie Jacob, University of Kentucky</a:t>
            </a:r>
          </a:p>
          <a:p>
            <a:r>
              <a:rPr lang="en-US" dirty="0"/>
              <a:t>Jeanna Wilson, UGA Dept. of Poultry Science Professor</a:t>
            </a:r>
          </a:p>
          <a:p>
            <a:r>
              <a:rPr lang="en-US" dirty="0"/>
              <a:t>Kelly Sweeney, UGA Dept. of Poultry Science </a:t>
            </a:r>
            <a:r>
              <a:rPr lang="en-US" dirty="0" err="1"/>
              <a:t>Ph.D</a:t>
            </a:r>
            <a:r>
              <a:rPr lang="en-US" dirty="0"/>
              <a:t> Candidate</a:t>
            </a:r>
          </a:p>
          <a:p>
            <a:r>
              <a:rPr lang="en-US" dirty="0"/>
              <a:t>Merck Veterinary Manual</a:t>
            </a:r>
          </a:p>
          <a:p>
            <a:r>
              <a:rPr lang="en-US" dirty="0"/>
              <a:t>University of Maryland Extension</a:t>
            </a:r>
          </a:p>
          <a:p>
            <a:r>
              <a:rPr lang="en-US" dirty="0"/>
              <a:t>Poultry Hub</a:t>
            </a:r>
          </a:p>
          <a:p>
            <a:r>
              <a:rPr lang="en-US" dirty="0"/>
              <a:t>Brian Fairchild, University of Georgia Department of Poultry Science Professor</a:t>
            </a:r>
          </a:p>
          <a:p>
            <a:r>
              <a:rPr lang="en-US" dirty="0"/>
              <a:t>Centers for Disease Control</a:t>
            </a:r>
          </a:p>
          <a:p>
            <a:r>
              <a:rPr lang="en-US" dirty="0"/>
              <a:t>National FFA Organization</a:t>
            </a:r>
          </a:p>
          <a:p>
            <a:endParaRPr lang="en-US" dirty="0"/>
          </a:p>
        </p:txBody>
      </p:sp>
    </p:spTree>
    <p:extLst>
      <p:ext uri="{BB962C8B-B14F-4D97-AF65-F5344CB8AC3E}">
        <p14:creationId xmlns:p14="http://schemas.microsoft.com/office/powerpoint/2010/main" val="67159337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B1BB61-A160-4262-BD99-8D05C92B3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4949072" y="568345"/>
            <a:ext cx="6755199" cy="1560716"/>
          </a:xfrm>
        </p:spPr>
        <p:txBody>
          <a:bodyPr>
            <a:normAutofit/>
          </a:bodyPr>
          <a:lstStyle/>
          <a:p>
            <a:r>
              <a:rPr lang="en-US" dirty="0"/>
              <a:t>Organization of the Skeletal System</a:t>
            </a:r>
          </a:p>
        </p:txBody>
      </p:sp>
      <p:pic>
        <p:nvPicPr>
          <p:cNvPr id="3" name="Picture 2" descr="A close up of a map&#10;&#10;Description automatically generated">
            <a:extLst>
              <a:ext uri="{FF2B5EF4-FFF2-40B4-BE49-F238E27FC236}">
                <a16:creationId xmlns:a16="http://schemas.microsoft.com/office/drawing/2014/main" id="{39E2C2C3-FC5D-DE47-8CC8-858207AE269A}"/>
              </a:ext>
            </a:extLst>
          </p:cNvPr>
          <p:cNvPicPr>
            <a:picLocks noChangeAspect="1"/>
          </p:cNvPicPr>
          <p:nvPr/>
        </p:nvPicPr>
        <p:blipFill rotWithShape="1">
          <a:blip r:embed="rId2">
            <a:extLst>
              <a:ext uri="{28A0092B-C50C-407E-A947-70E740481C1C}">
                <a14:useLocalDpi xmlns:a14="http://schemas.microsoft.com/office/drawing/2010/main" val="0"/>
              </a:ext>
            </a:extLst>
          </a:blip>
          <a:srcRect r="1745" b="2"/>
          <a:stretch/>
        </p:blipFill>
        <p:spPr>
          <a:xfrm>
            <a:off x="269545" y="482138"/>
            <a:ext cx="4415645" cy="5893723"/>
          </a:xfrm>
          <a:prstGeom prst="rect">
            <a:avLst/>
          </a:prstGeom>
        </p:spPr>
      </p:pic>
      <p:cxnSp>
        <p:nvCxnSpPr>
          <p:cNvPr id="12" name="Straight Connector 11">
            <a:extLst>
              <a:ext uri="{FF2B5EF4-FFF2-40B4-BE49-F238E27FC236}">
                <a16:creationId xmlns:a16="http://schemas.microsoft.com/office/drawing/2014/main" id="{2E7CBBCD-BED8-4C4C-8F45-F9CEE9F588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9072" y="2176009"/>
            <a:ext cx="675519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4949072" y="2438399"/>
            <a:ext cx="6755199" cy="4104901"/>
          </a:xfrm>
        </p:spPr>
        <p:txBody>
          <a:bodyPr>
            <a:normAutofit/>
          </a:bodyPr>
          <a:lstStyle/>
          <a:p>
            <a:pPr marL="0" indent="0">
              <a:buNone/>
            </a:pPr>
            <a:r>
              <a:rPr lang="en-US" b="1" dirty="0"/>
              <a:t>Axial Skeleton (trunk and head)</a:t>
            </a:r>
          </a:p>
          <a:p>
            <a:r>
              <a:rPr lang="en-US" u="sng" dirty="0"/>
              <a:t>Skull</a:t>
            </a:r>
            <a:r>
              <a:rPr lang="en-US" dirty="0"/>
              <a:t>: comprised of 23 bones</a:t>
            </a:r>
          </a:p>
          <a:p>
            <a:r>
              <a:rPr lang="en-US" u="sng" dirty="0"/>
              <a:t>Sternum</a:t>
            </a:r>
            <a:r>
              <a:rPr lang="en-US" dirty="0"/>
              <a:t>: only 1 bone</a:t>
            </a:r>
          </a:p>
          <a:p>
            <a:r>
              <a:rPr lang="en-US" u="sng" dirty="0"/>
              <a:t>Vertebrae</a:t>
            </a:r>
            <a:r>
              <a:rPr lang="en-US" dirty="0"/>
              <a:t>: 42 bones</a:t>
            </a:r>
          </a:p>
          <a:p>
            <a:r>
              <a:rPr lang="en-US" u="sng" dirty="0"/>
              <a:t>Ribs</a:t>
            </a:r>
            <a:r>
              <a:rPr lang="en-US" dirty="0"/>
              <a:t>: 14 individual (or 7 pairs)</a:t>
            </a:r>
          </a:p>
          <a:p>
            <a:endParaRPr lang="en-US" dirty="0"/>
          </a:p>
          <a:p>
            <a:pPr marL="0" indent="0">
              <a:buNone/>
            </a:pPr>
            <a:r>
              <a:rPr lang="en-US" i="1" dirty="0"/>
              <a:t>Major flight muscles attach to the keel bone (sternum)!</a:t>
            </a:r>
          </a:p>
        </p:txBody>
      </p:sp>
    </p:spTree>
    <p:extLst>
      <p:ext uri="{BB962C8B-B14F-4D97-AF65-F5344CB8AC3E}">
        <p14:creationId xmlns:p14="http://schemas.microsoft.com/office/powerpoint/2010/main" val="129241346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A05C86-7602-4B26-9A81-0473C8F2E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F821360-F39C-40B9-9BF4-C490A7CA12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6" name="Rounded Rectangle 17">
            <a:extLst>
              <a:ext uri="{FF2B5EF4-FFF2-40B4-BE49-F238E27FC236}">
                <a16:creationId xmlns:a16="http://schemas.microsoft.com/office/drawing/2014/main" id="{ED8367C4-12FC-4C4A-A758-209F4FF5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82B96CE-2AC8-4B9C-BE79-966C70AD7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816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Freeform 21">
            <a:extLst>
              <a:ext uri="{FF2B5EF4-FFF2-40B4-BE49-F238E27FC236}">
                <a16:creationId xmlns:a16="http://schemas.microsoft.com/office/drawing/2014/main" id="{BDE01C67-71A7-4567-B6FA-DF580314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8">
            <a:extLst>
              <a:ext uri="{FF2B5EF4-FFF2-40B4-BE49-F238E27FC236}">
                <a16:creationId xmlns:a16="http://schemas.microsoft.com/office/drawing/2014/main" id="{1EE1B9ED-5C9C-456E-BC4E-414B0A7C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1069848" y="985785"/>
            <a:ext cx="6816851" cy="1560716"/>
          </a:xfrm>
        </p:spPr>
        <p:txBody>
          <a:bodyPr>
            <a:normAutofit/>
          </a:bodyPr>
          <a:lstStyle/>
          <a:p>
            <a:r>
              <a:rPr lang="en-US" dirty="0"/>
              <a:t>Organization of the Skeletal System</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1069849" y="2855840"/>
            <a:ext cx="6816852" cy="3149034"/>
          </a:xfrm>
        </p:spPr>
        <p:txBody>
          <a:bodyPr>
            <a:normAutofit/>
          </a:bodyPr>
          <a:lstStyle/>
          <a:p>
            <a:pPr marL="0" indent="0">
              <a:buNone/>
            </a:pPr>
            <a:r>
              <a:rPr lang="en-US" b="1"/>
              <a:t>Pectoral Girdle</a:t>
            </a:r>
          </a:p>
          <a:p>
            <a:r>
              <a:rPr lang="en-US" dirty="0"/>
              <a:t>AKA the shoulder</a:t>
            </a:r>
          </a:p>
          <a:p>
            <a:r>
              <a:rPr lang="en-US" dirty="0"/>
              <a:t>Composed of the:</a:t>
            </a:r>
          </a:p>
          <a:p>
            <a:pPr lvl="1"/>
            <a:r>
              <a:rPr lang="en-US" dirty="0"/>
              <a:t>Scapula (shoulder blade)</a:t>
            </a:r>
          </a:p>
          <a:p>
            <a:pPr lvl="1"/>
            <a:r>
              <a:rPr lang="en-US" dirty="0"/>
              <a:t>Coracoid</a:t>
            </a:r>
          </a:p>
          <a:p>
            <a:pPr lvl="1"/>
            <a:r>
              <a:rPr lang="en-US" dirty="0"/>
              <a:t>Clavicle (collar bone)</a:t>
            </a:r>
          </a:p>
        </p:txBody>
      </p:sp>
      <p:pic>
        <p:nvPicPr>
          <p:cNvPr id="3" name="Picture 2" descr="A close up of text on a white background&#10;&#10;Description automatically generated">
            <a:extLst>
              <a:ext uri="{FF2B5EF4-FFF2-40B4-BE49-F238E27FC236}">
                <a16:creationId xmlns:a16="http://schemas.microsoft.com/office/drawing/2014/main" id="{60917DFB-4349-D945-A7D8-06E7A28E1A35}"/>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345765" y="823395"/>
            <a:ext cx="2859670" cy="2823925"/>
          </a:xfrm>
          <a:prstGeom prst="rect">
            <a:avLst/>
          </a:prstGeom>
        </p:spPr>
      </p:pic>
      <p:pic>
        <p:nvPicPr>
          <p:cNvPr id="7" name="Picture 6" descr="A close up of a map&#10;&#10;Description automatically generated">
            <a:extLst>
              <a:ext uri="{FF2B5EF4-FFF2-40B4-BE49-F238E27FC236}">
                <a16:creationId xmlns:a16="http://schemas.microsoft.com/office/drawing/2014/main" id="{61B6D47E-86ED-6048-B72C-A9CE7C857870}"/>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345765" y="3745736"/>
            <a:ext cx="2859670" cy="2259138"/>
          </a:xfrm>
          <a:prstGeom prst="rect">
            <a:avLst/>
          </a:prstGeom>
        </p:spPr>
      </p:pic>
    </p:spTree>
    <p:extLst>
      <p:ext uri="{BB962C8B-B14F-4D97-AF65-F5344CB8AC3E}">
        <p14:creationId xmlns:p14="http://schemas.microsoft.com/office/powerpoint/2010/main" val="370969872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7826514" y="897775"/>
            <a:ext cx="4193690" cy="1231285"/>
          </a:xfrm>
        </p:spPr>
        <p:txBody>
          <a:bodyPr>
            <a:normAutofit/>
          </a:bodyPr>
          <a:lstStyle/>
          <a:p>
            <a:r>
              <a:rPr lang="en-US" sz="3100" dirty="0"/>
              <a:t>Organization of the Skeletal System</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text on a white background&#10;&#10;Description automatically generated">
            <a:extLst>
              <a:ext uri="{FF2B5EF4-FFF2-40B4-BE49-F238E27FC236}">
                <a16:creationId xmlns:a16="http://schemas.microsoft.com/office/drawing/2014/main" id="{991FCCA7-D4B2-DA4F-AD67-E5480D2B2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17" y="1732339"/>
            <a:ext cx="6240134" cy="3962484"/>
          </a:xfrm>
          <a:prstGeom prst="rect">
            <a:avLst/>
          </a:prstGeom>
        </p:spPr>
      </p:pic>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7826514" y="2438399"/>
            <a:ext cx="3877757" cy="4062145"/>
          </a:xfrm>
        </p:spPr>
        <p:txBody>
          <a:bodyPr>
            <a:normAutofit lnSpcReduction="10000"/>
          </a:bodyPr>
          <a:lstStyle/>
          <a:p>
            <a:pPr marL="0" indent="0">
              <a:buNone/>
            </a:pPr>
            <a:r>
              <a:rPr lang="en-US" sz="2400" b="1" dirty="0"/>
              <a:t>Wings</a:t>
            </a:r>
          </a:p>
          <a:p>
            <a:r>
              <a:rPr lang="en-US" sz="2400" dirty="0"/>
              <a:t>Very similar to the human arm</a:t>
            </a:r>
          </a:p>
          <a:p>
            <a:r>
              <a:rPr lang="en-US" sz="2400" dirty="0"/>
              <a:t>Composed of the:</a:t>
            </a:r>
          </a:p>
          <a:p>
            <a:pPr lvl="1"/>
            <a:r>
              <a:rPr lang="en-US" sz="2000" dirty="0" err="1"/>
              <a:t>Humerus</a:t>
            </a:r>
            <a:r>
              <a:rPr lang="en-US" sz="2000" dirty="0"/>
              <a:t> (upper arm or wing)</a:t>
            </a:r>
          </a:p>
          <a:p>
            <a:pPr lvl="1"/>
            <a:r>
              <a:rPr lang="en-US" sz="2000" dirty="0"/>
              <a:t>Radius &amp; Ulna (forearm or wing)</a:t>
            </a:r>
          </a:p>
          <a:p>
            <a:pPr lvl="1"/>
            <a:r>
              <a:rPr lang="en-US" sz="2000" dirty="0"/>
              <a:t>Phalanges (hand or tip of the wing)</a:t>
            </a:r>
          </a:p>
        </p:txBody>
      </p:sp>
    </p:spTree>
    <p:extLst>
      <p:ext uri="{BB962C8B-B14F-4D97-AF65-F5344CB8AC3E}">
        <p14:creationId xmlns:p14="http://schemas.microsoft.com/office/powerpoint/2010/main" val="249039637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A05C86-7602-4B26-9A81-0473C8F2E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F821360-F39C-40B9-9BF4-C490A7CA129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rgbClr val="484A56"/>
              <a:srgbClr val="484A56"/>
            </a:duotone>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16" name="Rounded Rectangle 17">
            <a:extLst>
              <a:ext uri="{FF2B5EF4-FFF2-40B4-BE49-F238E27FC236}">
                <a16:creationId xmlns:a16="http://schemas.microsoft.com/office/drawing/2014/main" id="{ED8367C4-12FC-4C4A-A758-209F4FF5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82B96CE-2AC8-4B9C-BE79-966C70AD7E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9848" y="2593449"/>
            <a:ext cx="68168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Freeform 21">
            <a:extLst>
              <a:ext uri="{FF2B5EF4-FFF2-40B4-BE49-F238E27FC236}">
                <a16:creationId xmlns:a16="http://schemas.microsoft.com/office/drawing/2014/main" id="{BDE01C67-71A7-4567-B6FA-DF580314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8">
            <a:extLst>
              <a:ext uri="{FF2B5EF4-FFF2-40B4-BE49-F238E27FC236}">
                <a16:creationId xmlns:a16="http://schemas.microsoft.com/office/drawing/2014/main" id="{1EE1B9ED-5C9C-456E-BC4E-414B0A7C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1069848" y="985785"/>
            <a:ext cx="6816851" cy="1560716"/>
          </a:xfrm>
        </p:spPr>
        <p:txBody>
          <a:bodyPr>
            <a:normAutofit/>
          </a:bodyPr>
          <a:lstStyle/>
          <a:p>
            <a:r>
              <a:rPr lang="en-US" dirty="0"/>
              <a:t>Organization of the Skeletal System</a:t>
            </a:r>
          </a:p>
        </p:txBody>
      </p: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1069849" y="2743331"/>
            <a:ext cx="6816852" cy="3443685"/>
          </a:xfrm>
        </p:spPr>
        <p:txBody>
          <a:bodyPr>
            <a:normAutofit lnSpcReduction="10000"/>
          </a:bodyPr>
          <a:lstStyle/>
          <a:p>
            <a:pPr marL="0" indent="0">
              <a:lnSpc>
                <a:spcPct val="101000"/>
              </a:lnSpc>
              <a:buNone/>
            </a:pPr>
            <a:r>
              <a:rPr lang="en-US" sz="1800" b="1" dirty="0"/>
              <a:t>Pelvic Girdle</a:t>
            </a:r>
          </a:p>
          <a:p>
            <a:pPr>
              <a:lnSpc>
                <a:spcPct val="101000"/>
              </a:lnSpc>
            </a:pPr>
            <a:r>
              <a:rPr lang="en-US" sz="1800" dirty="0"/>
              <a:t>Composed of the: </a:t>
            </a:r>
          </a:p>
          <a:p>
            <a:pPr lvl="1">
              <a:lnSpc>
                <a:spcPct val="101000"/>
              </a:lnSpc>
            </a:pPr>
            <a:r>
              <a:rPr lang="en-US" dirty="0"/>
              <a:t>Ilium</a:t>
            </a:r>
          </a:p>
          <a:p>
            <a:pPr lvl="1">
              <a:lnSpc>
                <a:spcPct val="101000"/>
              </a:lnSpc>
            </a:pPr>
            <a:r>
              <a:rPr lang="en-US" dirty="0"/>
              <a:t>Ischium</a:t>
            </a:r>
          </a:p>
          <a:p>
            <a:pPr lvl="1">
              <a:lnSpc>
                <a:spcPct val="101000"/>
              </a:lnSpc>
            </a:pPr>
            <a:r>
              <a:rPr lang="en-US" dirty="0"/>
              <a:t>Pubic Bone</a:t>
            </a:r>
          </a:p>
          <a:p>
            <a:pPr marL="0" indent="0">
              <a:lnSpc>
                <a:spcPct val="101000"/>
              </a:lnSpc>
              <a:buNone/>
            </a:pPr>
            <a:endParaRPr lang="en-US" sz="1800" dirty="0"/>
          </a:p>
          <a:p>
            <a:pPr marL="0" indent="0">
              <a:lnSpc>
                <a:spcPct val="101000"/>
              </a:lnSpc>
              <a:buNone/>
            </a:pPr>
            <a:r>
              <a:rPr lang="en-US" sz="1800" b="1" dirty="0"/>
              <a:t>Femur (or thigh bone)</a:t>
            </a:r>
          </a:p>
          <a:p>
            <a:pPr marL="0" indent="0">
              <a:lnSpc>
                <a:spcPct val="101000"/>
              </a:lnSpc>
              <a:buNone/>
            </a:pPr>
            <a:endParaRPr lang="en-US" sz="1800" i="1" dirty="0"/>
          </a:p>
          <a:p>
            <a:pPr marL="0" indent="0">
              <a:lnSpc>
                <a:spcPct val="101000"/>
              </a:lnSpc>
              <a:buNone/>
            </a:pPr>
            <a:r>
              <a:rPr lang="en-US" sz="1800" i="1" dirty="0"/>
              <a:t>In humans, the pubic bone and backbone are separate!</a:t>
            </a:r>
          </a:p>
        </p:txBody>
      </p:sp>
      <p:pic>
        <p:nvPicPr>
          <p:cNvPr id="7" name="Picture 6" descr="A close up of text on a white background&#10;&#10;Description automatically generated">
            <a:extLst>
              <a:ext uri="{FF2B5EF4-FFF2-40B4-BE49-F238E27FC236}">
                <a16:creationId xmlns:a16="http://schemas.microsoft.com/office/drawing/2014/main" id="{4B44DB35-BA55-8C4A-971B-AD44142FAE20}"/>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91464" y="932613"/>
            <a:ext cx="3479285" cy="2496387"/>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526F0FC8-8FD1-AA48-A23B-735610A2D716}"/>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91465" y="3636553"/>
            <a:ext cx="3479284" cy="2374611"/>
          </a:xfrm>
          <a:prstGeom prst="rect">
            <a:avLst/>
          </a:prstGeom>
        </p:spPr>
      </p:pic>
    </p:spTree>
    <p:extLst>
      <p:ext uri="{BB962C8B-B14F-4D97-AF65-F5344CB8AC3E}">
        <p14:creationId xmlns:p14="http://schemas.microsoft.com/office/powerpoint/2010/main" val="405343485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50FF14-6377-4F15-A50C-6E804489F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F14FC1A-4517-1942-9056-0A6780711020}"/>
              </a:ext>
            </a:extLst>
          </p:cNvPr>
          <p:cNvSpPr>
            <a:spLocks noGrp="1"/>
          </p:cNvSpPr>
          <p:nvPr>
            <p:ph type="title"/>
          </p:nvPr>
        </p:nvSpPr>
        <p:spPr>
          <a:xfrm>
            <a:off x="7826514" y="1030777"/>
            <a:ext cx="3877757" cy="1098283"/>
          </a:xfrm>
        </p:spPr>
        <p:txBody>
          <a:bodyPr>
            <a:normAutofit/>
          </a:bodyPr>
          <a:lstStyle/>
          <a:p>
            <a:r>
              <a:rPr lang="en-US" sz="3100" dirty="0"/>
              <a:t>Organization of the Skeletal System</a:t>
            </a:r>
          </a:p>
        </p:txBody>
      </p:sp>
      <p:sp>
        <p:nvSpPr>
          <p:cNvPr id="12" name="Rounded Rectangle 13">
            <a:extLst>
              <a:ext uri="{FF2B5EF4-FFF2-40B4-BE49-F238E27FC236}">
                <a16:creationId xmlns:a16="http://schemas.microsoft.com/office/drawing/2014/main" id="{3A3A5C02-9E21-4315-9391-21C9E66CB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9" y="1534308"/>
            <a:ext cx="6494910" cy="4358546"/>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map&#10;&#10;Description automatically generated">
            <a:extLst>
              <a:ext uri="{FF2B5EF4-FFF2-40B4-BE49-F238E27FC236}">
                <a16:creationId xmlns:a16="http://schemas.microsoft.com/office/drawing/2014/main" id="{86E21C96-34EA-504D-9314-462B61BA7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49" y="1915150"/>
            <a:ext cx="6174870" cy="3596861"/>
          </a:xfrm>
          <a:prstGeom prst="rect">
            <a:avLst/>
          </a:prstGeom>
        </p:spPr>
      </p:pic>
      <p:cxnSp>
        <p:nvCxnSpPr>
          <p:cNvPr id="14" name="Straight Connector 13">
            <a:extLst>
              <a:ext uri="{FF2B5EF4-FFF2-40B4-BE49-F238E27FC236}">
                <a16:creationId xmlns:a16="http://schemas.microsoft.com/office/drawing/2014/main" id="{4F67D375-84C5-4EFB-AF77-DE352BC52C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26514" y="2176009"/>
            <a:ext cx="38777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5CE839EC-902E-0B47-AEF4-BC7BAB1BDC13}"/>
              </a:ext>
            </a:extLst>
          </p:cNvPr>
          <p:cNvSpPr>
            <a:spLocks noGrp="1"/>
          </p:cNvSpPr>
          <p:nvPr>
            <p:ph idx="1"/>
          </p:nvPr>
        </p:nvSpPr>
        <p:spPr>
          <a:xfrm>
            <a:off x="7826514" y="2438399"/>
            <a:ext cx="3877757" cy="4081149"/>
          </a:xfrm>
        </p:spPr>
        <p:txBody>
          <a:bodyPr>
            <a:normAutofit lnSpcReduction="10000"/>
          </a:bodyPr>
          <a:lstStyle/>
          <a:p>
            <a:pPr marL="0" indent="0">
              <a:lnSpc>
                <a:spcPct val="101000"/>
              </a:lnSpc>
              <a:buNone/>
            </a:pPr>
            <a:r>
              <a:rPr lang="en-US" b="1" dirty="0"/>
              <a:t>Tibia &amp; Fibula (lower leg or drumstick)</a:t>
            </a:r>
          </a:p>
          <a:p>
            <a:pPr>
              <a:lnSpc>
                <a:spcPct val="101000"/>
              </a:lnSpc>
            </a:pPr>
            <a:r>
              <a:rPr lang="en-US" dirty="0"/>
              <a:t>Composed of the: </a:t>
            </a:r>
          </a:p>
          <a:p>
            <a:pPr lvl="1">
              <a:lnSpc>
                <a:spcPct val="101000"/>
              </a:lnSpc>
            </a:pPr>
            <a:r>
              <a:rPr lang="en-US" sz="2000" dirty="0"/>
              <a:t>Ilium</a:t>
            </a:r>
          </a:p>
          <a:p>
            <a:pPr lvl="1">
              <a:lnSpc>
                <a:spcPct val="101000"/>
              </a:lnSpc>
            </a:pPr>
            <a:r>
              <a:rPr lang="en-US" sz="2000" dirty="0"/>
              <a:t>Ischium</a:t>
            </a:r>
          </a:p>
          <a:p>
            <a:pPr lvl="1">
              <a:lnSpc>
                <a:spcPct val="101000"/>
              </a:lnSpc>
            </a:pPr>
            <a:r>
              <a:rPr lang="en-US" sz="2000" dirty="0"/>
              <a:t>Pubic Bone</a:t>
            </a:r>
          </a:p>
          <a:p>
            <a:pPr marL="0" indent="0">
              <a:lnSpc>
                <a:spcPct val="101000"/>
              </a:lnSpc>
              <a:buNone/>
            </a:pPr>
            <a:endParaRPr lang="en-US" dirty="0"/>
          </a:p>
          <a:p>
            <a:pPr marL="0" indent="0">
              <a:lnSpc>
                <a:spcPct val="101000"/>
              </a:lnSpc>
              <a:buNone/>
            </a:pPr>
            <a:r>
              <a:rPr lang="en-US" b="1" dirty="0"/>
              <a:t>Tarsometatarsus &amp; Phalanges (foot)</a:t>
            </a:r>
          </a:p>
          <a:p>
            <a:pPr>
              <a:lnSpc>
                <a:spcPct val="101000"/>
              </a:lnSpc>
            </a:pPr>
            <a:r>
              <a:rPr lang="en-US" dirty="0"/>
              <a:t>Chickens actually walk on their toes!</a:t>
            </a:r>
          </a:p>
          <a:p>
            <a:pPr marL="0" indent="0">
              <a:lnSpc>
                <a:spcPct val="101000"/>
              </a:lnSpc>
              <a:buNone/>
            </a:pPr>
            <a:endParaRPr lang="en-US" sz="1500" i="1" dirty="0"/>
          </a:p>
        </p:txBody>
      </p:sp>
    </p:spTree>
    <p:extLst>
      <p:ext uri="{BB962C8B-B14F-4D97-AF65-F5344CB8AC3E}">
        <p14:creationId xmlns:p14="http://schemas.microsoft.com/office/powerpoint/2010/main" val="3025487170"/>
      </p:ext>
    </p:extLst>
  </p:cSld>
  <p:clrMapOvr>
    <a:masterClrMapping/>
  </p:clrMapOvr>
  <p:transition spd="med">
    <p:fade/>
  </p:transition>
</p:sld>
</file>

<file path=ppt/theme/theme1.xml><?xml version="1.0" encoding="utf-8"?>
<a:theme xmlns:a="http://schemas.openxmlformats.org/drawingml/2006/main" name="Feathered">
  <a:themeElements>
    <a:clrScheme name="Custom 6">
      <a:dk1>
        <a:srgbClr val="000000"/>
      </a:dk1>
      <a:lt1>
        <a:srgbClr val="FFFFFF"/>
      </a:lt1>
      <a:dk2>
        <a:srgbClr val="44546A"/>
      </a:dk2>
      <a:lt2>
        <a:srgbClr val="E7E6E6"/>
      </a:lt2>
      <a:accent1>
        <a:srgbClr val="4472C4"/>
      </a:accent1>
      <a:accent2>
        <a:srgbClr val="FF7D78"/>
      </a:accent2>
      <a:accent3>
        <a:srgbClr val="A5A5A5"/>
      </a:accent3>
      <a:accent4>
        <a:srgbClr val="FFC000"/>
      </a:accent4>
      <a:accent5>
        <a:srgbClr val="5B9BD5"/>
      </a:accent5>
      <a:accent6>
        <a:srgbClr val="70AD47"/>
      </a:accent6>
      <a:hlink>
        <a:srgbClr val="0563C1"/>
      </a:hlink>
      <a:folHlink>
        <a:srgbClr val="954F72"/>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2129</Words>
  <Application>Microsoft Macintosh PowerPoint</Application>
  <PresentationFormat>Widescreen</PresentationFormat>
  <Paragraphs>254</Paragraphs>
  <Slides>44</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Calibri</vt:lpstr>
      <vt:lpstr>Century Schoolbook</vt:lpstr>
      <vt:lpstr>Corbel</vt:lpstr>
      <vt:lpstr>Feathered</vt:lpstr>
      <vt:lpstr>POULTRY SCIENCE: Internal  Anatomy</vt:lpstr>
      <vt:lpstr>Poultry Science: Internal Anatomy</vt:lpstr>
      <vt:lpstr>Skeletal System of Poultry</vt:lpstr>
      <vt:lpstr>Skeletal System of Poultry</vt:lpstr>
      <vt:lpstr>Organization of the Skeletal System</vt:lpstr>
      <vt:lpstr>Organization of the Skeletal System</vt:lpstr>
      <vt:lpstr>Organization of the Skeletal System</vt:lpstr>
      <vt:lpstr>Organization of the Skeletal System</vt:lpstr>
      <vt:lpstr>Organization of the Skeletal System</vt:lpstr>
      <vt:lpstr>Classification of Bones</vt:lpstr>
      <vt:lpstr>Poultry Science: Internal Anatomy</vt:lpstr>
      <vt:lpstr>Just What Do Muscles Do, Exactly?</vt:lpstr>
      <vt:lpstr>Types of Muscles</vt:lpstr>
      <vt:lpstr>Taking Flight!</vt:lpstr>
      <vt:lpstr>Taking Flight!</vt:lpstr>
      <vt:lpstr>Taking Flight!</vt:lpstr>
      <vt:lpstr>The Great Debate: Dark Meat vs. White Meat</vt:lpstr>
      <vt:lpstr>Fun Fowl Facts: Avian Muscles</vt:lpstr>
      <vt:lpstr>Poultry Science: Internal Anatomy</vt:lpstr>
      <vt:lpstr>Avian Physiology</vt:lpstr>
      <vt:lpstr>Avian Circulatory System</vt:lpstr>
      <vt:lpstr>Functions of the Circulatory System</vt:lpstr>
      <vt:lpstr>Functions of the Circulatory System</vt:lpstr>
      <vt:lpstr>Circulatory System Classification</vt:lpstr>
      <vt:lpstr>Fun Fowl Facts:</vt:lpstr>
      <vt:lpstr>Uric Acid vs. Urea</vt:lpstr>
      <vt:lpstr>Uric Acid vs. Urea</vt:lpstr>
      <vt:lpstr>Endocrine System in Poultry</vt:lpstr>
      <vt:lpstr>Poultry Science: Internal Anatomy</vt:lpstr>
      <vt:lpstr>Functions of the  Digestive System</vt:lpstr>
      <vt:lpstr>Digestive System of a Chicken</vt:lpstr>
      <vt:lpstr>PowerPoint Presentation</vt:lpstr>
      <vt:lpstr>Avian Digestive Tract</vt:lpstr>
      <vt:lpstr>Avian Digestive Tract</vt:lpstr>
      <vt:lpstr>Mouth</vt:lpstr>
      <vt:lpstr>Beak</vt:lpstr>
      <vt:lpstr>Oropharynx &amp; Swallowing</vt:lpstr>
      <vt:lpstr>Oropharynx &amp; Esophagus</vt:lpstr>
      <vt:lpstr>Crop</vt:lpstr>
      <vt:lpstr>Proventriculus &amp; Gizzard</vt:lpstr>
      <vt:lpstr>Small Intestine</vt:lpstr>
      <vt:lpstr>Pancreas</vt:lpstr>
      <vt:lpstr>Liver</vt:lpstr>
      <vt:lpstr>Poultry Science  Curriculum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POULTRY SCIENCE: Internal Anatomy</dc:title>
  <dc:creator>Jessica Fife</dc:creator>
  <cp:lastModifiedBy>Jessica Fife</cp:lastModifiedBy>
  <cp:revision>5</cp:revision>
  <dcterms:created xsi:type="dcterms:W3CDTF">2020-06-05T18:46:16Z</dcterms:created>
  <dcterms:modified xsi:type="dcterms:W3CDTF">2021-04-24T17:59:01Z</dcterms:modified>
</cp:coreProperties>
</file>